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handoutMasterIdLst>
    <p:handoutMasterId r:id="rId47"/>
  </p:handoutMasterIdLst>
  <p:sldIdLst>
    <p:sldId id="385" r:id="rId2"/>
    <p:sldId id="386" r:id="rId3"/>
    <p:sldId id="393" r:id="rId4"/>
    <p:sldId id="394" r:id="rId5"/>
    <p:sldId id="390" r:id="rId6"/>
    <p:sldId id="388" r:id="rId7"/>
    <p:sldId id="395" r:id="rId8"/>
    <p:sldId id="396" r:id="rId9"/>
    <p:sldId id="397" r:id="rId10"/>
    <p:sldId id="398" r:id="rId11"/>
    <p:sldId id="389" r:id="rId12"/>
    <p:sldId id="400" r:id="rId13"/>
    <p:sldId id="402" r:id="rId14"/>
    <p:sldId id="401" r:id="rId15"/>
    <p:sldId id="403" r:id="rId16"/>
    <p:sldId id="404" r:id="rId17"/>
    <p:sldId id="405" r:id="rId18"/>
    <p:sldId id="406" r:id="rId19"/>
    <p:sldId id="408" r:id="rId20"/>
    <p:sldId id="407" r:id="rId21"/>
    <p:sldId id="391" r:id="rId22"/>
    <p:sldId id="392" r:id="rId23"/>
    <p:sldId id="413" r:id="rId24"/>
    <p:sldId id="399" r:id="rId25"/>
    <p:sldId id="412" r:id="rId26"/>
    <p:sldId id="414" r:id="rId27"/>
    <p:sldId id="415" r:id="rId28"/>
    <p:sldId id="409" r:id="rId29"/>
    <p:sldId id="416" r:id="rId30"/>
    <p:sldId id="410" r:id="rId31"/>
    <p:sldId id="411" r:id="rId32"/>
    <p:sldId id="417" r:id="rId33"/>
    <p:sldId id="418" r:id="rId34"/>
    <p:sldId id="419" r:id="rId35"/>
    <p:sldId id="421" r:id="rId36"/>
    <p:sldId id="422" r:id="rId37"/>
    <p:sldId id="423" r:id="rId38"/>
    <p:sldId id="424" r:id="rId39"/>
    <p:sldId id="425" r:id="rId40"/>
    <p:sldId id="426" r:id="rId41"/>
    <p:sldId id="427" r:id="rId42"/>
    <p:sldId id="429" r:id="rId43"/>
    <p:sldId id="428" r:id="rId44"/>
    <p:sldId id="420" r:id="rId45"/>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708"/>
    <p:restoredTop sz="73410"/>
  </p:normalViewPr>
  <p:slideViewPr>
    <p:cSldViewPr snapToGrid="0" snapToObjects="1">
      <p:cViewPr>
        <p:scale>
          <a:sx n="61" d="100"/>
          <a:sy n="61" d="100"/>
        </p:scale>
        <p:origin x="568" y="1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handoutMaster" Target="handoutMasters/handoutMaster1.xml"/><Relationship Id="rId48" Type="http://schemas.openxmlformats.org/officeDocument/2006/relationships/presProps" Target="presProps.xml"/><Relationship Id="rId49" Type="http://schemas.openxmlformats.org/officeDocument/2006/relationships/viewProps" Target="view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heme" Target="theme/theme1.xml"/><Relationship Id="rId5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01A7D94A-3000-0D4B-9E11-48E07F1B99C8}" type="datetimeFigureOut">
              <a:rPr lang="en-US"/>
              <a:pPr>
                <a:defRPr/>
              </a:pPr>
              <a:t>4/2/17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14C473FE-1385-D045-9994-966B461D7A17}"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4.png>
</file>

<file path=ppt/media/image5.png>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BC10CBF3-5E80-E44D-9F62-F81D0B93836F}" type="datetimeFigureOut">
              <a:rPr lang="en-US"/>
              <a:pPr>
                <a:defRPr/>
              </a:pPr>
              <a:t>4/2/17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363A3673-2439-144F-9843-9F2B03E026FF}"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512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x-none" altLang="x-none"/>
          </a:p>
        </p:txBody>
      </p:sp>
      <p:sp>
        <p:nvSpPr>
          <p:cNvPr id="512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fontAlgn="base">
              <a:spcBef>
                <a:spcPct val="0"/>
              </a:spcBef>
              <a:spcAft>
                <a:spcPct val="0"/>
              </a:spcAft>
            </a:pPr>
            <a:fld id="{EF72DD01-2A38-974C-8420-DAEA3E5A6544}" type="slidenum">
              <a:rPr lang="en-US" altLang="x-none"/>
              <a:pPr fontAlgn="base">
                <a:spcBef>
                  <a:spcPct val="0"/>
                </a:spcBef>
                <a:spcAft>
                  <a:spcPct val="0"/>
                </a:spcAft>
              </a:pPr>
              <a:t>1</a:t>
            </a:fld>
            <a:endParaRPr lang="en-US" altLang="x-none"/>
          </a:p>
        </p:txBody>
      </p:sp>
    </p:spTree>
    <p:extLst>
      <p:ext uri="{BB962C8B-B14F-4D97-AF65-F5344CB8AC3E}">
        <p14:creationId xmlns:p14="http://schemas.microsoft.com/office/powerpoint/2010/main" val="18004990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10</a:t>
            </a:fld>
            <a:endParaRPr lang="en-US"/>
          </a:p>
        </p:txBody>
      </p:sp>
    </p:spTree>
    <p:extLst>
      <p:ext uri="{BB962C8B-B14F-4D97-AF65-F5344CB8AC3E}">
        <p14:creationId xmlns:p14="http://schemas.microsoft.com/office/powerpoint/2010/main" val="15473506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11</a:t>
            </a:fld>
            <a:endParaRPr lang="en-US"/>
          </a:p>
        </p:txBody>
      </p:sp>
    </p:spTree>
    <p:extLst>
      <p:ext uri="{BB962C8B-B14F-4D97-AF65-F5344CB8AC3E}">
        <p14:creationId xmlns:p14="http://schemas.microsoft.com/office/powerpoint/2010/main" val="935684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12</a:t>
            </a:fld>
            <a:endParaRPr lang="en-US"/>
          </a:p>
        </p:txBody>
      </p:sp>
    </p:spTree>
    <p:extLst>
      <p:ext uri="{BB962C8B-B14F-4D97-AF65-F5344CB8AC3E}">
        <p14:creationId xmlns:p14="http://schemas.microsoft.com/office/powerpoint/2010/main" val="20614103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13</a:t>
            </a:fld>
            <a:endParaRPr lang="en-US"/>
          </a:p>
        </p:txBody>
      </p:sp>
    </p:spTree>
    <p:extLst>
      <p:ext uri="{BB962C8B-B14F-4D97-AF65-F5344CB8AC3E}">
        <p14:creationId xmlns:p14="http://schemas.microsoft.com/office/powerpoint/2010/main" val="319496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14</a:t>
            </a:fld>
            <a:endParaRPr lang="en-US"/>
          </a:p>
        </p:txBody>
      </p:sp>
    </p:spTree>
    <p:extLst>
      <p:ext uri="{BB962C8B-B14F-4D97-AF65-F5344CB8AC3E}">
        <p14:creationId xmlns:p14="http://schemas.microsoft.com/office/powerpoint/2010/main" val="11646762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15</a:t>
            </a:fld>
            <a:endParaRPr lang="en-US"/>
          </a:p>
        </p:txBody>
      </p:sp>
    </p:spTree>
    <p:extLst>
      <p:ext uri="{BB962C8B-B14F-4D97-AF65-F5344CB8AC3E}">
        <p14:creationId xmlns:p14="http://schemas.microsoft.com/office/powerpoint/2010/main" val="1929645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16</a:t>
            </a:fld>
            <a:endParaRPr lang="en-US"/>
          </a:p>
        </p:txBody>
      </p:sp>
    </p:spTree>
    <p:extLst>
      <p:ext uri="{BB962C8B-B14F-4D97-AF65-F5344CB8AC3E}">
        <p14:creationId xmlns:p14="http://schemas.microsoft.com/office/powerpoint/2010/main" val="20399719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17</a:t>
            </a:fld>
            <a:endParaRPr lang="en-US"/>
          </a:p>
        </p:txBody>
      </p:sp>
    </p:spTree>
    <p:extLst>
      <p:ext uri="{BB962C8B-B14F-4D97-AF65-F5344CB8AC3E}">
        <p14:creationId xmlns:p14="http://schemas.microsoft.com/office/powerpoint/2010/main" val="4108659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18</a:t>
            </a:fld>
            <a:endParaRPr lang="en-US"/>
          </a:p>
        </p:txBody>
      </p:sp>
    </p:spTree>
    <p:extLst>
      <p:ext uri="{BB962C8B-B14F-4D97-AF65-F5344CB8AC3E}">
        <p14:creationId xmlns:p14="http://schemas.microsoft.com/office/powerpoint/2010/main" val="5557934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19</a:t>
            </a:fld>
            <a:endParaRPr lang="en-US"/>
          </a:p>
        </p:txBody>
      </p:sp>
    </p:spTree>
    <p:extLst>
      <p:ext uri="{BB962C8B-B14F-4D97-AF65-F5344CB8AC3E}">
        <p14:creationId xmlns:p14="http://schemas.microsoft.com/office/powerpoint/2010/main" val="953787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1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x-none" altLang="x-none"/>
          </a:p>
        </p:txBody>
      </p:sp>
      <p:sp>
        <p:nvSpPr>
          <p:cNvPr id="71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fontAlgn="base">
              <a:spcBef>
                <a:spcPct val="0"/>
              </a:spcBef>
              <a:spcAft>
                <a:spcPct val="0"/>
              </a:spcAft>
            </a:pPr>
            <a:fld id="{9A317CC7-A1DF-3A40-96AF-F455589CFEE1}" type="slidenum">
              <a:rPr lang="en-US" altLang="x-none"/>
              <a:pPr fontAlgn="base">
                <a:spcBef>
                  <a:spcPct val="0"/>
                </a:spcBef>
                <a:spcAft>
                  <a:spcPct val="0"/>
                </a:spcAft>
              </a:pPr>
              <a:t>2</a:t>
            </a:fld>
            <a:endParaRPr lang="en-US" altLang="x-none"/>
          </a:p>
        </p:txBody>
      </p:sp>
    </p:spTree>
    <p:extLst>
      <p:ext uri="{BB962C8B-B14F-4D97-AF65-F5344CB8AC3E}">
        <p14:creationId xmlns:p14="http://schemas.microsoft.com/office/powerpoint/2010/main" val="16636817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270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x-none" altLang="x-none"/>
          </a:p>
        </p:txBody>
      </p:sp>
      <p:sp>
        <p:nvSpPr>
          <p:cNvPr id="7270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fontAlgn="base">
              <a:spcBef>
                <a:spcPct val="0"/>
              </a:spcBef>
              <a:spcAft>
                <a:spcPct val="0"/>
              </a:spcAft>
            </a:pPr>
            <a:fld id="{462B95A2-0E99-A043-90F3-F29C93108E95}" type="slidenum">
              <a:rPr lang="en-US" altLang="x-none"/>
              <a:pPr fontAlgn="base">
                <a:spcBef>
                  <a:spcPct val="0"/>
                </a:spcBef>
                <a:spcAft>
                  <a:spcPct val="0"/>
                </a:spcAft>
              </a:pPr>
              <a:t>20</a:t>
            </a:fld>
            <a:endParaRPr lang="en-US" altLang="x-none"/>
          </a:p>
        </p:txBody>
      </p:sp>
    </p:spTree>
    <p:extLst>
      <p:ext uri="{BB962C8B-B14F-4D97-AF65-F5344CB8AC3E}">
        <p14:creationId xmlns:p14="http://schemas.microsoft.com/office/powerpoint/2010/main" val="4782333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1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x-none" altLang="x-none"/>
          </a:p>
        </p:txBody>
      </p:sp>
      <p:sp>
        <p:nvSpPr>
          <p:cNvPr id="71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fontAlgn="base">
              <a:spcBef>
                <a:spcPct val="0"/>
              </a:spcBef>
              <a:spcAft>
                <a:spcPct val="0"/>
              </a:spcAft>
            </a:pPr>
            <a:fld id="{9A317CC7-A1DF-3A40-96AF-F455589CFEE1}" type="slidenum">
              <a:rPr lang="en-US" altLang="x-none"/>
              <a:pPr fontAlgn="base">
                <a:spcBef>
                  <a:spcPct val="0"/>
                </a:spcBef>
                <a:spcAft>
                  <a:spcPct val="0"/>
                </a:spcAft>
              </a:pPr>
              <a:t>21</a:t>
            </a:fld>
            <a:endParaRPr lang="en-US" altLang="x-none"/>
          </a:p>
        </p:txBody>
      </p:sp>
    </p:spTree>
    <p:extLst>
      <p:ext uri="{BB962C8B-B14F-4D97-AF65-F5344CB8AC3E}">
        <p14:creationId xmlns:p14="http://schemas.microsoft.com/office/powerpoint/2010/main" val="12818504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1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x-none" altLang="x-none"/>
          </a:p>
        </p:txBody>
      </p:sp>
      <p:sp>
        <p:nvSpPr>
          <p:cNvPr id="71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fontAlgn="base">
              <a:spcBef>
                <a:spcPct val="0"/>
              </a:spcBef>
              <a:spcAft>
                <a:spcPct val="0"/>
              </a:spcAft>
            </a:pPr>
            <a:fld id="{9A317CC7-A1DF-3A40-96AF-F455589CFEE1}" type="slidenum">
              <a:rPr lang="en-US" altLang="x-none"/>
              <a:pPr fontAlgn="base">
                <a:spcBef>
                  <a:spcPct val="0"/>
                </a:spcBef>
                <a:spcAft>
                  <a:spcPct val="0"/>
                </a:spcAft>
              </a:pPr>
              <a:t>22</a:t>
            </a:fld>
            <a:endParaRPr lang="en-US" altLang="x-none"/>
          </a:p>
        </p:txBody>
      </p:sp>
    </p:spTree>
    <p:extLst>
      <p:ext uri="{BB962C8B-B14F-4D97-AF65-F5344CB8AC3E}">
        <p14:creationId xmlns:p14="http://schemas.microsoft.com/office/powerpoint/2010/main" val="2267707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23</a:t>
            </a:fld>
            <a:endParaRPr lang="en-US"/>
          </a:p>
        </p:txBody>
      </p:sp>
    </p:spTree>
    <p:extLst>
      <p:ext uri="{BB962C8B-B14F-4D97-AF65-F5344CB8AC3E}">
        <p14:creationId xmlns:p14="http://schemas.microsoft.com/office/powerpoint/2010/main" val="8841135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24</a:t>
            </a:fld>
            <a:endParaRPr lang="en-US"/>
          </a:p>
        </p:txBody>
      </p:sp>
    </p:spTree>
    <p:extLst>
      <p:ext uri="{BB962C8B-B14F-4D97-AF65-F5344CB8AC3E}">
        <p14:creationId xmlns:p14="http://schemas.microsoft.com/office/powerpoint/2010/main" val="8366063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25</a:t>
            </a:fld>
            <a:endParaRPr lang="en-US"/>
          </a:p>
        </p:txBody>
      </p:sp>
    </p:spTree>
    <p:extLst>
      <p:ext uri="{BB962C8B-B14F-4D97-AF65-F5344CB8AC3E}">
        <p14:creationId xmlns:p14="http://schemas.microsoft.com/office/powerpoint/2010/main" val="17168806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26</a:t>
            </a:fld>
            <a:endParaRPr lang="en-US"/>
          </a:p>
        </p:txBody>
      </p:sp>
    </p:spTree>
    <p:extLst>
      <p:ext uri="{BB962C8B-B14F-4D97-AF65-F5344CB8AC3E}">
        <p14:creationId xmlns:p14="http://schemas.microsoft.com/office/powerpoint/2010/main" val="12899014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27</a:t>
            </a:fld>
            <a:endParaRPr lang="en-US"/>
          </a:p>
        </p:txBody>
      </p:sp>
    </p:spTree>
    <p:extLst>
      <p:ext uri="{BB962C8B-B14F-4D97-AF65-F5344CB8AC3E}">
        <p14:creationId xmlns:p14="http://schemas.microsoft.com/office/powerpoint/2010/main" val="11598088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28</a:t>
            </a:fld>
            <a:endParaRPr lang="en-US"/>
          </a:p>
        </p:txBody>
      </p:sp>
    </p:spTree>
    <p:extLst>
      <p:ext uri="{BB962C8B-B14F-4D97-AF65-F5344CB8AC3E}">
        <p14:creationId xmlns:p14="http://schemas.microsoft.com/office/powerpoint/2010/main" val="3532596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29</a:t>
            </a:fld>
            <a:endParaRPr lang="en-US"/>
          </a:p>
        </p:txBody>
      </p:sp>
    </p:spTree>
    <p:extLst>
      <p:ext uri="{BB962C8B-B14F-4D97-AF65-F5344CB8AC3E}">
        <p14:creationId xmlns:p14="http://schemas.microsoft.com/office/powerpoint/2010/main" val="1478950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a:t>
            </a:fld>
            <a:endParaRPr lang="en-US"/>
          </a:p>
        </p:txBody>
      </p:sp>
    </p:spTree>
    <p:extLst>
      <p:ext uri="{BB962C8B-B14F-4D97-AF65-F5344CB8AC3E}">
        <p14:creationId xmlns:p14="http://schemas.microsoft.com/office/powerpoint/2010/main" val="13337185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30</a:t>
            </a:fld>
            <a:endParaRPr lang="en-US"/>
          </a:p>
        </p:txBody>
      </p:sp>
    </p:spTree>
    <p:extLst>
      <p:ext uri="{BB962C8B-B14F-4D97-AF65-F5344CB8AC3E}">
        <p14:creationId xmlns:p14="http://schemas.microsoft.com/office/powerpoint/2010/main" val="12282101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31</a:t>
            </a:fld>
            <a:endParaRPr lang="en-US"/>
          </a:p>
        </p:txBody>
      </p:sp>
    </p:spTree>
    <p:extLst>
      <p:ext uri="{BB962C8B-B14F-4D97-AF65-F5344CB8AC3E}">
        <p14:creationId xmlns:p14="http://schemas.microsoft.com/office/powerpoint/2010/main" val="8852293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32</a:t>
            </a:fld>
            <a:endParaRPr lang="en-US"/>
          </a:p>
        </p:txBody>
      </p:sp>
    </p:spTree>
    <p:extLst>
      <p:ext uri="{BB962C8B-B14F-4D97-AF65-F5344CB8AC3E}">
        <p14:creationId xmlns:p14="http://schemas.microsoft.com/office/powerpoint/2010/main" val="4880264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33</a:t>
            </a:fld>
            <a:endParaRPr lang="en-US"/>
          </a:p>
        </p:txBody>
      </p:sp>
    </p:spTree>
    <p:extLst>
      <p:ext uri="{BB962C8B-B14F-4D97-AF65-F5344CB8AC3E}">
        <p14:creationId xmlns:p14="http://schemas.microsoft.com/office/powerpoint/2010/main" val="18303128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34</a:t>
            </a:fld>
            <a:endParaRPr lang="en-US"/>
          </a:p>
        </p:txBody>
      </p:sp>
    </p:spTree>
    <p:extLst>
      <p:ext uri="{BB962C8B-B14F-4D97-AF65-F5344CB8AC3E}">
        <p14:creationId xmlns:p14="http://schemas.microsoft.com/office/powerpoint/2010/main" val="16631176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35</a:t>
            </a:fld>
            <a:endParaRPr lang="en-US"/>
          </a:p>
        </p:txBody>
      </p:sp>
    </p:spTree>
    <p:extLst>
      <p:ext uri="{BB962C8B-B14F-4D97-AF65-F5344CB8AC3E}">
        <p14:creationId xmlns:p14="http://schemas.microsoft.com/office/powerpoint/2010/main" val="5531941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36</a:t>
            </a:fld>
            <a:endParaRPr lang="en-US"/>
          </a:p>
        </p:txBody>
      </p:sp>
    </p:spTree>
    <p:extLst>
      <p:ext uri="{BB962C8B-B14F-4D97-AF65-F5344CB8AC3E}">
        <p14:creationId xmlns:p14="http://schemas.microsoft.com/office/powerpoint/2010/main" val="8383404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37</a:t>
            </a:fld>
            <a:endParaRPr lang="en-US"/>
          </a:p>
        </p:txBody>
      </p:sp>
    </p:spTree>
    <p:extLst>
      <p:ext uri="{BB962C8B-B14F-4D97-AF65-F5344CB8AC3E}">
        <p14:creationId xmlns:p14="http://schemas.microsoft.com/office/powerpoint/2010/main" val="15127113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38</a:t>
            </a:fld>
            <a:endParaRPr lang="en-US"/>
          </a:p>
        </p:txBody>
      </p:sp>
    </p:spTree>
    <p:extLst>
      <p:ext uri="{BB962C8B-B14F-4D97-AF65-F5344CB8AC3E}">
        <p14:creationId xmlns:p14="http://schemas.microsoft.com/office/powerpoint/2010/main" val="18502765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39</a:t>
            </a:fld>
            <a:endParaRPr lang="en-US"/>
          </a:p>
        </p:txBody>
      </p:sp>
    </p:spTree>
    <p:extLst>
      <p:ext uri="{BB962C8B-B14F-4D97-AF65-F5344CB8AC3E}">
        <p14:creationId xmlns:p14="http://schemas.microsoft.com/office/powerpoint/2010/main" val="3226801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a:t>
            </a:fld>
            <a:endParaRPr lang="en-US"/>
          </a:p>
        </p:txBody>
      </p:sp>
    </p:spTree>
    <p:extLst>
      <p:ext uri="{BB962C8B-B14F-4D97-AF65-F5344CB8AC3E}">
        <p14:creationId xmlns:p14="http://schemas.microsoft.com/office/powerpoint/2010/main" val="179968020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40</a:t>
            </a:fld>
            <a:endParaRPr lang="en-US"/>
          </a:p>
        </p:txBody>
      </p:sp>
    </p:spTree>
    <p:extLst>
      <p:ext uri="{BB962C8B-B14F-4D97-AF65-F5344CB8AC3E}">
        <p14:creationId xmlns:p14="http://schemas.microsoft.com/office/powerpoint/2010/main" val="8958420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41</a:t>
            </a:fld>
            <a:endParaRPr lang="en-US"/>
          </a:p>
        </p:txBody>
      </p:sp>
    </p:spTree>
    <p:extLst>
      <p:ext uri="{BB962C8B-B14F-4D97-AF65-F5344CB8AC3E}">
        <p14:creationId xmlns:p14="http://schemas.microsoft.com/office/powerpoint/2010/main" val="46424044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42</a:t>
            </a:fld>
            <a:endParaRPr lang="en-US"/>
          </a:p>
        </p:txBody>
      </p:sp>
    </p:spTree>
    <p:extLst>
      <p:ext uri="{BB962C8B-B14F-4D97-AF65-F5344CB8AC3E}">
        <p14:creationId xmlns:p14="http://schemas.microsoft.com/office/powerpoint/2010/main" val="22961348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43</a:t>
            </a:fld>
            <a:endParaRPr lang="en-US"/>
          </a:p>
        </p:txBody>
      </p:sp>
    </p:spTree>
    <p:extLst>
      <p:ext uri="{BB962C8B-B14F-4D97-AF65-F5344CB8AC3E}">
        <p14:creationId xmlns:p14="http://schemas.microsoft.com/office/powerpoint/2010/main" val="64832363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270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x-none" altLang="x-none"/>
          </a:p>
        </p:txBody>
      </p:sp>
      <p:sp>
        <p:nvSpPr>
          <p:cNvPr id="7270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fontAlgn="base">
              <a:spcBef>
                <a:spcPct val="0"/>
              </a:spcBef>
              <a:spcAft>
                <a:spcPct val="0"/>
              </a:spcAft>
            </a:pPr>
            <a:fld id="{462B95A2-0E99-A043-90F3-F29C93108E95}" type="slidenum">
              <a:rPr lang="en-US" altLang="x-none"/>
              <a:pPr fontAlgn="base">
                <a:spcBef>
                  <a:spcPct val="0"/>
                </a:spcBef>
                <a:spcAft>
                  <a:spcPct val="0"/>
                </a:spcAft>
              </a:pPr>
              <a:t>44</a:t>
            </a:fld>
            <a:endParaRPr lang="en-US" altLang="x-none"/>
          </a:p>
        </p:txBody>
      </p:sp>
    </p:spTree>
    <p:extLst>
      <p:ext uri="{BB962C8B-B14F-4D97-AF65-F5344CB8AC3E}">
        <p14:creationId xmlns:p14="http://schemas.microsoft.com/office/powerpoint/2010/main" val="13016566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1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x-none" altLang="x-none"/>
          </a:p>
        </p:txBody>
      </p:sp>
      <p:sp>
        <p:nvSpPr>
          <p:cNvPr id="71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fontAlgn="base">
              <a:spcBef>
                <a:spcPct val="0"/>
              </a:spcBef>
              <a:spcAft>
                <a:spcPct val="0"/>
              </a:spcAft>
            </a:pPr>
            <a:fld id="{9A317CC7-A1DF-3A40-96AF-F455589CFEE1}" type="slidenum">
              <a:rPr lang="en-US" altLang="x-none"/>
              <a:pPr fontAlgn="base">
                <a:spcBef>
                  <a:spcPct val="0"/>
                </a:spcBef>
                <a:spcAft>
                  <a:spcPct val="0"/>
                </a:spcAft>
              </a:pPr>
              <a:t>5</a:t>
            </a:fld>
            <a:endParaRPr lang="en-US" altLang="x-none"/>
          </a:p>
        </p:txBody>
      </p:sp>
    </p:spTree>
    <p:extLst>
      <p:ext uri="{BB962C8B-B14F-4D97-AF65-F5344CB8AC3E}">
        <p14:creationId xmlns:p14="http://schemas.microsoft.com/office/powerpoint/2010/main" val="9750211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a:t>
            </a:fld>
            <a:endParaRPr lang="en-US"/>
          </a:p>
        </p:txBody>
      </p:sp>
    </p:spTree>
    <p:extLst>
      <p:ext uri="{BB962C8B-B14F-4D97-AF65-F5344CB8AC3E}">
        <p14:creationId xmlns:p14="http://schemas.microsoft.com/office/powerpoint/2010/main" val="4006229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a:t>
            </a:fld>
            <a:endParaRPr lang="en-US"/>
          </a:p>
        </p:txBody>
      </p:sp>
    </p:spTree>
    <p:extLst>
      <p:ext uri="{BB962C8B-B14F-4D97-AF65-F5344CB8AC3E}">
        <p14:creationId xmlns:p14="http://schemas.microsoft.com/office/powerpoint/2010/main" val="1600738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8</a:t>
            </a:fld>
            <a:endParaRPr lang="en-US"/>
          </a:p>
        </p:txBody>
      </p:sp>
    </p:spTree>
    <p:extLst>
      <p:ext uri="{BB962C8B-B14F-4D97-AF65-F5344CB8AC3E}">
        <p14:creationId xmlns:p14="http://schemas.microsoft.com/office/powerpoint/2010/main" val="35942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9</a:t>
            </a:fld>
            <a:endParaRPr lang="en-US"/>
          </a:p>
        </p:txBody>
      </p:sp>
    </p:spTree>
    <p:extLst>
      <p:ext uri="{BB962C8B-B14F-4D97-AF65-F5344CB8AC3E}">
        <p14:creationId xmlns:p14="http://schemas.microsoft.com/office/powerpoint/2010/main" val="1390954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CED9E57E-A5E1-8C44-9597-065DD7538DF2}" type="datetime1">
              <a:rPr lang="en-US"/>
              <a:pPr>
                <a:defRPr/>
              </a:pPr>
              <a:t>4/2/17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209A76E-EA50-F647-9377-AFF6C16170D8}" type="slidenum">
              <a:rPr lang="en-US"/>
              <a:pPr>
                <a:defRPr/>
              </a:pPr>
              <a:t>‹#›</a:t>
            </a:fld>
            <a:endParaRPr lang="en-US"/>
          </a:p>
        </p:txBody>
      </p:sp>
    </p:spTree>
    <p:extLst>
      <p:ext uri="{BB962C8B-B14F-4D97-AF65-F5344CB8AC3E}">
        <p14:creationId xmlns:p14="http://schemas.microsoft.com/office/powerpoint/2010/main" val="962274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4A23F80E-38FF-3E4F-B244-676DDDF5FA6A}" type="datetime1">
              <a:rPr lang="en-US"/>
              <a:pPr>
                <a:defRPr/>
              </a:pPr>
              <a:t>4/2/17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A97BC41-2D45-3142-9AF3-9DFEFE990BE1}" type="slidenum">
              <a:rPr lang="en-US"/>
              <a:pPr>
                <a:defRPr/>
              </a:pPr>
              <a:t>‹#›</a:t>
            </a:fld>
            <a:endParaRPr lang="en-US"/>
          </a:p>
        </p:txBody>
      </p:sp>
    </p:spTree>
    <p:extLst>
      <p:ext uri="{BB962C8B-B14F-4D97-AF65-F5344CB8AC3E}">
        <p14:creationId xmlns:p14="http://schemas.microsoft.com/office/powerpoint/2010/main" val="963675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8CC41972-9C54-A24C-B115-610FB7687419}" type="datetime1">
              <a:rPr lang="en-US"/>
              <a:pPr>
                <a:defRPr/>
              </a:pPr>
              <a:t>4/2/17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A2BDCFBD-104D-AD47-B273-43594655F6E9}" type="slidenum">
              <a:rPr lang="en-US"/>
              <a:pPr>
                <a:defRPr/>
              </a:pPr>
              <a:t>‹#›</a:t>
            </a:fld>
            <a:endParaRPr lang="en-US"/>
          </a:p>
        </p:txBody>
      </p:sp>
    </p:spTree>
    <p:extLst>
      <p:ext uri="{BB962C8B-B14F-4D97-AF65-F5344CB8AC3E}">
        <p14:creationId xmlns:p14="http://schemas.microsoft.com/office/powerpoint/2010/main" val="1769334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LANK BLUE">
    <p:bg>
      <p:bgPr>
        <a:solidFill>
          <a:schemeClr val="bg1"/>
        </a:solidFill>
        <a:effectLst/>
      </p:bgPr>
    </p:bg>
    <p:spTree>
      <p:nvGrpSpPr>
        <p:cNvPr id="1" name=""/>
        <p:cNvGrpSpPr/>
        <p:nvPr/>
      </p:nvGrpSpPr>
      <p:grpSpPr>
        <a:xfrm>
          <a:off x="0" y="0"/>
          <a:ext cx="0" cy="0"/>
          <a:chOff x="0" y="0"/>
          <a:chExt cx="0" cy="0"/>
        </a:xfrm>
      </p:grpSpPr>
      <p:sp>
        <p:nvSpPr>
          <p:cNvPr id="32" name="Rectangle 31"/>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7CA8F2E2-1E60-6344-958D-70C437E89490}" type="datetime1">
              <a:rPr lang="en-US" smtClean="0"/>
              <a:t>4/2/17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spTree>
    <p:extLst>
      <p:ext uri="{BB962C8B-B14F-4D97-AF65-F5344CB8AC3E}">
        <p14:creationId xmlns:p14="http://schemas.microsoft.com/office/powerpoint/2010/main" val="7700888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3F1D711E-DD8F-4341-AD96-16C374FC668F}" type="datetime1">
              <a:rPr lang="en-US"/>
              <a:pPr>
                <a:defRPr/>
              </a:pPr>
              <a:t>4/2/17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263D8C8-2350-7540-BD7D-1D4E8A468495}" type="slidenum">
              <a:rPr lang="en-US"/>
              <a:pPr>
                <a:defRPr/>
              </a:pPr>
              <a:t>‹#›</a:t>
            </a:fld>
            <a:endParaRPr lang="en-US"/>
          </a:p>
        </p:txBody>
      </p:sp>
    </p:spTree>
    <p:extLst>
      <p:ext uri="{BB962C8B-B14F-4D97-AF65-F5344CB8AC3E}">
        <p14:creationId xmlns:p14="http://schemas.microsoft.com/office/powerpoint/2010/main" val="254613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CF36010A-9B16-104E-8452-222BE126A4A9}" type="datetime1">
              <a:rPr lang="en-US"/>
              <a:pPr>
                <a:defRPr/>
              </a:pPr>
              <a:t>4/2/17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9B310C1-58FB-EB45-99ED-73586884C7A4}" type="slidenum">
              <a:rPr lang="en-US"/>
              <a:pPr>
                <a:defRPr/>
              </a:pPr>
              <a:t>‹#›</a:t>
            </a:fld>
            <a:endParaRPr lang="en-US"/>
          </a:p>
        </p:txBody>
      </p:sp>
    </p:spTree>
    <p:extLst>
      <p:ext uri="{BB962C8B-B14F-4D97-AF65-F5344CB8AC3E}">
        <p14:creationId xmlns:p14="http://schemas.microsoft.com/office/powerpoint/2010/main" val="1493669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63A1230F-21ED-C04D-A82F-1CEBF9B7AD16}" type="datetime1">
              <a:rPr lang="en-US"/>
              <a:pPr>
                <a:defRPr/>
              </a:pPr>
              <a:t>4/2/17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D7EEF67-430E-B14F-80DF-0BAF879558F7}" type="slidenum">
              <a:rPr lang="en-US"/>
              <a:pPr>
                <a:defRPr/>
              </a:pPr>
              <a:t>‹#›</a:t>
            </a:fld>
            <a:endParaRPr lang="en-US"/>
          </a:p>
        </p:txBody>
      </p:sp>
    </p:spTree>
    <p:extLst>
      <p:ext uri="{BB962C8B-B14F-4D97-AF65-F5344CB8AC3E}">
        <p14:creationId xmlns:p14="http://schemas.microsoft.com/office/powerpoint/2010/main" val="20192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A948BD45-B1DD-EE4C-9492-98974A0F3446}" type="datetime1">
              <a:rPr lang="en-US"/>
              <a:pPr>
                <a:defRPr/>
              </a:pPr>
              <a:t>4/2/17</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34B80028-8597-8E4C-BD6E-B121A90C199F}" type="slidenum">
              <a:rPr lang="en-US"/>
              <a:pPr>
                <a:defRPr/>
              </a:pPr>
              <a:t>‹#›</a:t>
            </a:fld>
            <a:endParaRPr lang="en-US"/>
          </a:p>
        </p:txBody>
      </p:sp>
    </p:spTree>
    <p:extLst>
      <p:ext uri="{BB962C8B-B14F-4D97-AF65-F5344CB8AC3E}">
        <p14:creationId xmlns:p14="http://schemas.microsoft.com/office/powerpoint/2010/main" val="74242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BCAC3B77-48FA-AE48-952D-63DBAA5A265E}" type="datetime1">
              <a:rPr lang="en-US"/>
              <a:pPr>
                <a:defRPr/>
              </a:pPr>
              <a:t>4/2/17</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5B7B7DD2-0107-7245-B8FF-CC97B43DF836}" type="slidenum">
              <a:rPr lang="en-US"/>
              <a:pPr>
                <a:defRPr/>
              </a:pPr>
              <a:t>‹#›</a:t>
            </a:fld>
            <a:endParaRPr lang="en-US"/>
          </a:p>
        </p:txBody>
      </p:sp>
    </p:spTree>
    <p:extLst>
      <p:ext uri="{BB962C8B-B14F-4D97-AF65-F5344CB8AC3E}">
        <p14:creationId xmlns:p14="http://schemas.microsoft.com/office/powerpoint/2010/main" val="100992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6F217E34-9062-294E-B11A-AC42DCECF8A6}" type="datetime1">
              <a:rPr lang="en-US"/>
              <a:pPr>
                <a:defRPr/>
              </a:pPr>
              <a:t>4/2/17</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C1CF9C06-6F91-E94B-ABBE-67EDC0EF6A6C}" type="slidenum">
              <a:rPr lang="en-US"/>
              <a:pPr>
                <a:defRPr/>
              </a:pPr>
              <a:t>‹#›</a:t>
            </a:fld>
            <a:endParaRPr lang="en-US"/>
          </a:p>
        </p:txBody>
      </p:sp>
    </p:spTree>
    <p:extLst>
      <p:ext uri="{BB962C8B-B14F-4D97-AF65-F5344CB8AC3E}">
        <p14:creationId xmlns:p14="http://schemas.microsoft.com/office/powerpoint/2010/main" val="871101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A2E55384-1DD0-B845-96CA-7132C38D3FFB}" type="datetime1">
              <a:rPr lang="en-US"/>
              <a:pPr>
                <a:defRPr/>
              </a:pPr>
              <a:t>4/2/17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3F605BE-F549-004D-BB34-D09E29642D2C}" type="slidenum">
              <a:rPr lang="en-US"/>
              <a:pPr>
                <a:defRPr/>
              </a:pPr>
              <a:t>‹#›</a:t>
            </a:fld>
            <a:endParaRPr lang="en-US"/>
          </a:p>
        </p:txBody>
      </p:sp>
    </p:spTree>
    <p:extLst>
      <p:ext uri="{BB962C8B-B14F-4D97-AF65-F5344CB8AC3E}">
        <p14:creationId xmlns:p14="http://schemas.microsoft.com/office/powerpoint/2010/main" val="1210267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185A07AF-908E-A841-B1D3-95242A7C6C8F}" type="datetime1">
              <a:rPr lang="en-US"/>
              <a:pPr>
                <a:defRPr/>
              </a:pPr>
              <a:t>4/2/17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F5FA3AB5-38DE-D54D-AF76-A2648F7593F1}" type="slidenum">
              <a:rPr lang="en-US"/>
              <a:pPr>
                <a:defRPr/>
              </a:pPr>
              <a:t>‹#›</a:t>
            </a:fld>
            <a:endParaRPr lang="en-US"/>
          </a:p>
        </p:txBody>
      </p:sp>
    </p:spTree>
    <p:extLst>
      <p:ext uri="{BB962C8B-B14F-4D97-AF65-F5344CB8AC3E}">
        <p14:creationId xmlns:p14="http://schemas.microsoft.com/office/powerpoint/2010/main" val="214166341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ltLang="x-none"/>
              <a:t>Click to edit Master title style</a:t>
            </a:r>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schemeClr val="tx1">
                    <a:tint val="75000"/>
                  </a:schemeClr>
                </a:solidFill>
                <a:latin typeface="+mn-lt"/>
              </a:defRPr>
            </a:lvl1pPr>
          </a:lstStyle>
          <a:p>
            <a:pPr>
              <a:defRPr/>
            </a:pPr>
            <a:fld id="{9BF90166-94C4-FB42-8FBD-51472884F4E3}" type="datetime1">
              <a:rPr lang="en-US"/>
              <a:pPr>
                <a:defRPr/>
              </a:pPr>
              <a:t>4/2/17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smtClean="0">
                <a:solidFill>
                  <a:schemeClr val="tx1">
                    <a:tint val="75000"/>
                  </a:schemeClr>
                </a:solidFill>
                <a:latin typeface="+mn-lt"/>
              </a:defRPr>
            </a:lvl1pPr>
          </a:lstStyle>
          <a:p>
            <a:pPr>
              <a:defRPr/>
            </a:pPr>
            <a:fld id="{44F0EF74-8BC5-B349-927F-B2D56746775E}"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charset="0"/>
        </a:defRPr>
      </a:lvl2pPr>
      <a:lvl3pPr algn="l" rtl="0" fontAlgn="base">
        <a:lnSpc>
          <a:spcPct val="90000"/>
        </a:lnSpc>
        <a:spcBef>
          <a:spcPct val="0"/>
        </a:spcBef>
        <a:spcAft>
          <a:spcPct val="0"/>
        </a:spcAft>
        <a:defRPr sz="4400">
          <a:solidFill>
            <a:schemeClr val="tx1"/>
          </a:solidFill>
          <a:latin typeface="Calibri Light" charset="0"/>
        </a:defRPr>
      </a:lvl3pPr>
      <a:lvl4pPr algn="l" rtl="0" fontAlgn="base">
        <a:lnSpc>
          <a:spcPct val="90000"/>
        </a:lnSpc>
        <a:spcBef>
          <a:spcPct val="0"/>
        </a:spcBef>
        <a:spcAft>
          <a:spcPct val="0"/>
        </a:spcAft>
        <a:defRPr sz="4400">
          <a:solidFill>
            <a:schemeClr val="tx1"/>
          </a:solidFill>
          <a:latin typeface="Calibri Light" charset="0"/>
        </a:defRPr>
      </a:lvl4pPr>
      <a:lvl5pPr algn="l" rtl="0" fontAlgn="base">
        <a:lnSpc>
          <a:spcPct val="90000"/>
        </a:lnSpc>
        <a:spcBef>
          <a:spcPct val="0"/>
        </a:spcBef>
        <a:spcAft>
          <a:spcPct val="0"/>
        </a:spcAft>
        <a:defRPr sz="4400">
          <a:solidFill>
            <a:schemeClr val="tx1"/>
          </a:solidFill>
          <a:latin typeface="Calibri Light" charset="0"/>
        </a:defRPr>
      </a:lvl5pPr>
      <a:lvl6pPr marL="457200" algn="l" rtl="0" fontAlgn="base">
        <a:lnSpc>
          <a:spcPct val="90000"/>
        </a:lnSpc>
        <a:spcBef>
          <a:spcPct val="0"/>
        </a:spcBef>
        <a:spcAft>
          <a:spcPct val="0"/>
        </a:spcAft>
        <a:defRPr sz="4400">
          <a:solidFill>
            <a:schemeClr val="tx1"/>
          </a:solidFill>
          <a:latin typeface="Calibri Light" charset="0"/>
        </a:defRPr>
      </a:lvl6pPr>
      <a:lvl7pPr marL="914400" algn="l" rtl="0" fontAlgn="base">
        <a:lnSpc>
          <a:spcPct val="90000"/>
        </a:lnSpc>
        <a:spcBef>
          <a:spcPct val="0"/>
        </a:spcBef>
        <a:spcAft>
          <a:spcPct val="0"/>
        </a:spcAft>
        <a:defRPr sz="4400">
          <a:solidFill>
            <a:schemeClr val="tx1"/>
          </a:solidFill>
          <a:latin typeface="Calibri Light" charset="0"/>
        </a:defRPr>
      </a:lvl7pPr>
      <a:lvl8pPr marL="1371600" algn="l" rtl="0" fontAlgn="base">
        <a:lnSpc>
          <a:spcPct val="90000"/>
        </a:lnSpc>
        <a:spcBef>
          <a:spcPct val="0"/>
        </a:spcBef>
        <a:spcAft>
          <a:spcPct val="0"/>
        </a:spcAft>
        <a:defRPr sz="4400">
          <a:solidFill>
            <a:schemeClr val="tx1"/>
          </a:solidFill>
          <a:latin typeface="Calibri Light" charset="0"/>
        </a:defRPr>
      </a:lvl8pPr>
      <a:lvl9pPr marL="1828800" algn="l" rtl="0" fontAlgn="base">
        <a:lnSpc>
          <a:spcPct val="90000"/>
        </a:lnSpc>
        <a:spcBef>
          <a:spcPct val="0"/>
        </a:spcBef>
        <a:spcAft>
          <a:spcPct val="0"/>
        </a:spcAft>
        <a:defRPr sz="4400">
          <a:solidFill>
            <a:schemeClr val="tx1"/>
          </a:solidFill>
          <a:latin typeface="Calibri Light" charset="0"/>
        </a:defRPr>
      </a:lvl9pPr>
    </p:titleStyle>
    <p:bodyStyle>
      <a:lvl1pPr marL="228600" indent="-228600" algn="l" rtl="0" fontAlgn="base">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8.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1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1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1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image" Target="../media/image1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1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 Id="rId3" Type="http://schemas.openxmlformats.org/officeDocument/2006/relationships/image" Target="../media/image1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image" Target="../media/image10.png"/></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 Id="rId3" Type="http://schemas.openxmlformats.org/officeDocument/2006/relationships/image" Target="../media/image1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6.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3870325"/>
            <a:ext cx="12455525" cy="2216150"/>
          </a:xfrm>
          <a:prstGeom prst="rect">
            <a:avLst/>
          </a:prstGeom>
          <a:solidFill>
            <a:schemeClr val="bg1"/>
          </a:solidFill>
        </p:spPr>
        <p:txBody>
          <a:bodyPr>
            <a:spAutoFit/>
          </a:bodyPr>
          <a:lstStyle/>
          <a:p>
            <a:pPr lvl="1" eaLnBrk="1" fontAlgn="auto" hangingPunct="1">
              <a:spcBef>
                <a:spcPts val="0"/>
              </a:spcBef>
              <a:spcAft>
                <a:spcPts val="0"/>
              </a:spcAft>
              <a:defRPr/>
            </a:pPr>
            <a:endParaRPr lang="en-US" sz="13800" dirty="0">
              <a:ln w="0"/>
              <a:effectLst>
                <a:outerShdw blurRad="38100" dist="19050" dir="2700000" algn="tl" rotWithShape="0">
                  <a:schemeClr val="dk1">
                    <a:alpha val="40000"/>
                  </a:schemeClr>
                </a:outerShdw>
              </a:effectLst>
              <a:latin typeface="Avenir Book" charset="0"/>
              <a:ea typeface="Avenir Book" charset="0"/>
              <a:cs typeface="Avenir Book" charset="0"/>
            </a:endParaRPr>
          </a:p>
        </p:txBody>
      </p:sp>
      <p:sp>
        <p:nvSpPr>
          <p:cNvPr id="4099" name="TextBox 3"/>
          <p:cNvSpPr txBox="1">
            <a:spLocks noChangeArrowheads="1"/>
          </p:cNvSpPr>
          <p:nvPr/>
        </p:nvSpPr>
        <p:spPr bwMode="auto">
          <a:xfrm>
            <a:off x="2451100" y="4070350"/>
            <a:ext cx="9344025" cy="1878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fontAlgn="base">
              <a:spcBef>
                <a:spcPct val="0"/>
              </a:spcBef>
              <a:spcAft>
                <a:spcPct val="0"/>
              </a:spcAft>
              <a:defRPr>
                <a:solidFill>
                  <a:schemeClr val="tx1"/>
                </a:solidFill>
                <a:latin typeface="Calibri" charset="0"/>
              </a:defRPr>
            </a:lvl6pPr>
            <a:lvl7pPr marL="2971800" indent="-228600" fontAlgn="base">
              <a:spcBef>
                <a:spcPct val="0"/>
              </a:spcBef>
              <a:spcAft>
                <a:spcPct val="0"/>
              </a:spcAft>
              <a:defRPr>
                <a:solidFill>
                  <a:schemeClr val="tx1"/>
                </a:solidFill>
                <a:latin typeface="Calibri" charset="0"/>
              </a:defRPr>
            </a:lvl7pPr>
            <a:lvl8pPr marL="3429000" indent="-228600" fontAlgn="base">
              <a:spcBef>
                <a:spcPct val="0"/>
              </a:spcBef>
              <a:spcAft>
                <a:spcPct val="0"/>
              </a:spcAft>
              <a:defRPr>
                <a:solidFill>
                  <a:schemeClr val="tx1"/>
                </a:solidFill>
                <a:latin typeface="Calibri" charset="0"/>
              </a:defRPr>
            </a:lvl8pPr>
            <a:lvl9pPr marL="3886200" indent="-228600" fontAlgn="base">
              <a:spcBef>
                <a:spcPct val="0"/>
              </a:spcBef>
              <a:spcAft>
                <a:spcPct val="0"/>
              </a:spcAft>
              <a:defRPr>
                <a:solidFill>
                  <a:schemeClr val="tx1"/>
                </a:solidFill>
                <a:latin typeface="Calibri" charset="0"/>
              </a:defRPr>
            </a:lvl9pPr>
          </a:lstStyle>
          <a:p>
            <a:pPr eaLnBrk="1" hangingPunct="1"/>
            <a:r>
              <a:rPr lang="en-US" altLang="x-none" sz="3600" b="1" dirty="0">
                <a:solidFill>
                  <a:schemeClr val="tx2"/>
                </a:solidFill>
                <a:latin typeface="Avenir Book" charset="0"/>
                <a:ea typeface="Avenir Book" charset="0"/>
                <a:cs typeface="Avenir Book" charset="0"/>
              </a:rPr>
              <a:t>Lecture </a:t>
            </a:r>
            <a:r>
              <a:rPr lang="en-US" altLang="x-none" sz="3600" b="1" dirty="0" smtClean="0">
                <a:solidFill>
                  <a:schemeClr val="tx2"/>
                </a:solidFill>
                <a:latin typeface="Avenir Book" charset="0"/>
                <a:ea typeface="Avenir Book" charset="0"/>
                <a:cs typeface="Avenir Book" charset="0"/>
              </a:rPr>
              <a:t>10: SQL, HTML, and CSS</a:t>
            </a:r>
            <a:endParaRPr lang="en-US" altLang="x-none" sz="3600" b="1" dirty="0">
              <a:solidFill>
                <a:schemeClr val="tx2"/>
              </a:solidFill>
              <a:latin typeface="Avenir Book" charset="0"/>
              <a:ea typeface="Avenir Book" charset="0"/>
              <a:cs typeface="Avenir Book" charset="0"/>
            </a:endParaRPr>
          </a:p>
          <a:p>
            <a:pPr eaLnBrk="1" hangingPunct="1"/>
            <a:r>
              <a:rPr lang="en-US" altLang="x-none" sz="2000" dirty="0">
                <a:solidFill>
                  <a:schemeClr val="tx2"/>
                </a:solidFill>
                <a:latin typeface="Avenir Book" charset="0"/>
                <a:ea typeface="Avenir Book" charset="0"/>
                <a:cs typeface="Avenir Book" charset="0"/>
              </a:rPr>
              <a:t>Intro to Data Science for Public Policy</a:t>
            </a:r>
          </a:p>
          <a:p>
            <a:pPr eaLnBrk="1" hangingPunct="1"/>
            <a:r>
              <a:rPr lang="en-US" altLang="x-none" sz="2000" dirty="0">
                <a:solidFill>
                  <a:schemeClr val="tx2"/>
                </a:solidFill>
                <a:latin typeface="Avenir Book" charset="0"/>
                <a:ea typeface="Avenir Book" charset="0"/>
                <a:cs typeface="Avenir Book" charset="0"/>
              </a:rPr>
              <a:t>Spring 2017</a:t>
            </a:r>
          </a:p>
          <a:p>
            <a:pPr eaLnBrk="1" hangingPunct="1"/>
            <a:endParaRPr lang="en-US" altLang="x-none" sz="2000" dirty="0">
              <a:solidFill>
                <a:schemeClr val="tx2"/>
              </a:solidFill>
              <a:latin typeface="Avenir Book" charset="0"/>
              <a:ea typeface="Avenir Book" charset="0"/>
              <a:cs typeface="Avenir Book" charset="0"/>
            </a:endParaRPr>
          </a:p>
          <a:p>
            <a:pPr eaLnBrk="1" hangingPunct="1"/>
            <a:r>
              <a:rPr lang="en-US" altLang="x-none" sz="2000" dirty="0">
                <a:solidFill>
                  <a:schemeClr val="tx2"/>
                </a:solidFill>
                <a:latin typeface="Avenir Book" charset="0"/>
                <a:ea typeface="Avenir Book" charset="0"/>
                <a:cs typeface="Avenir Book" charset="0"/>
              </a:rPr>
              <a:t>Jeff Chen + Dan Hammer</a:t>
            </a:r>
          </a:p>
        </p:txBody>
      </p:sp>
      <p:pic>
        <p:nvPicPr>
          <p:cNvPr id="4100"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06450" y="4156075"/>
            <a:ext cx="1644650" cy="164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a:spLocks noGrp="1"/>
          </p:cNvSpPr>
          <p:nvPr>
            <p:ph type="sldNum" sz="quarter" idx="12"/>
          </p:nvPr>
        </p:nvSpPr>
        <p:spPr/>
        <p:txBody>
          <a:bodyPr/>
          <a:lstStyle/>
          <a:p>
            <a:pPr>
              <a:defRPr/>
            </a:pPr>
            <a:fld id="{A624CBB4-FEE0-9D46-A273-165EED210CAB}" type="slidenum">
              <a:rPr lang="en-US"/>
              <a:pPr>
                <a:defRPr/>
              </a:pPr>
              <a:t>1</a:t>
            </a:fld>
            <a:endParaRPr lang="en-US"/>
          </a:p>
        </p:txBody>
      </p:sp>
    </p:spTree>
    <p:extLst>
      <p:ext uri="{BB962C8B-B14F-4D97-AF65-F5344CB8AC3E}">
        <p14:creationId xmlns:p14="http://schemas.microsoft.com/office/powerpoint/2010/main" val="31289584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10</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 </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1" name="Can 10"/>
          <p:cNvSpPr/>
          <p:nvPr/>
        </p:nvSpPr>
        <p:spPr>
          <a:xfrm>
            <a:off x="8156581" y="4542507"/>
            <a:ext cx="1980731" cy="1500554"/>
          </a:xfrm>
          <a:prstGeom prst="can">
            <a:avLst>
              <a:gd name="adj" fmla="val 28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Courier New" charset="0"/>
                <a:ea typeface="Courier New" charset="0"/>
                <a:cs typeface="Courier New" charset="0"/>
              </a:rPr>
              <a:t>Database 1</a:t>
            </a:r>
            <a:endParaRPr lang="en-US" dirty="0">
              <a:latin typeface="Courier New" charset="0"/>
              <a:ea typeface="Courier New" charset="0"/>
              <a:cs typeface="Courier New" charset="0"/>
            </a:endParaRPr>
          </a:p>
        </p:txBody>
      </p:sp>
      <p:cxnSp>
        <p:nvCxnSpPr>
          <p:cNvPr id="18" name="Elbow Connector 17"/>
          <p:cNvCxnSpPr>
            <a:stCxn id="22" idx="2"/>
            <a:endCxn id="17" idx="0"/>
          </p:cNvCxnSpPr>
          <p:nvPr/>
        </p:nvCxnSpPr>
        <p:spPr>
          <a:xfrm rot="16200000" flipH="1">
            <a:off x="9122434" y="2242957"/>
            <a:ext cx="575445" cy="2507148"/>
          </a:xfrm>
          <a:prstGeom prst="bentConnector3">
            <a:avLst>
              <a:gd name="adj1" fmla="val 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26282" y="881283"/>
            <a:ext cx="3409181" cy="2246769"/>
          </a:xfrm>
          <a:prstGeom prst="rect">
            <a:avLst/>
          </a:prstGeom>
          <a:solidFill>
            <a:schemeClr val="bg1">
              <a:lumMod val="95000"/>
            </a:schemeClr>
          </a:solidFill>
        </p:spPr>
        <p:txBody>
          <a:bodyPr wrap="square">
            <a:spAutoFit/>
          </a:bodyPr>
          <a:lstStyle/>
          <a:p>
            <a:pPr marL="17463" lvl="0" indent="-17463">
              <a:defRPr/>
            </a:pPr>
            <a:r>
              <a:rPr lang="en-US" sz="2800" b="1" dirty="0" smtClean="0">
                <a:solidFill>
                  <a:srgbClr val="00B0F0"/>
                </a:solidFill>
                <a:latin typeface="Helvetica Neue Thin" charset="0"/>
                <a:ea typeface="Helvetica Neue Thin" charset="0"/>
                <a:cs typeface="Helvetica Neue Thin" charset="0"/>
              </a:rPr>
              <a:t>Option #3</a:t>
            </a:r>
          </a:p>
          <a:p>
            <a:pPr marL="17463" lvl="0" indent="-17463">
              <a:defRPr/>
            </a:pPr>
            <a:r>
              <a:rPr lang="en-US" sz="2800" dirty="0" smtClean="0">
                <a:solidFill>
                  <a:srgbClr val="00B0F0"/>
                </a:solidFill>
                <a:latin typeface="Helvetica Neue Thin" charset="0"/>
                <a:ea typeface="Helvetica Neue Thin" charset="0"/>
                <a:cs typeface="Helvetica Neue Thin" charset="0"/>
              </a:rPr>
              <a:t>Learn to query databases using </a:t>
            </a:r>
            <a:r>
              <a:rPr lang="en-US" sz="2800" b="1" dirty="0" smtClean="0">
                <a:solidFill>
                  <a:srgbClr val="00B0F0"/>
                </a:solidFill>
                <a:latin typeface="Helvetica Neue Thin" charset="0"/>
                <a:ea typeface="Helvetica Neue Thin" charset="0"/>
                <a:cs typeface="Helvetica Neue Thin" charset="0"/>
              </a:rPr>
              <a:t>Structured Query Language </a:t>
            </a:r>
            <a:r>
              <a:rPr lang="en-US" sz="2800" dirty="0" smtClean="0">
                <a:solidFill>
                  <a:srgbClr val="00B0F0"/>
                </a:solidFill>
                <a:latin typeface="Helvetica Neue Thin" charset="0"/>
                <a:ea typeface="Helvetica Neue Thin" charset="0"/>
                <a:cs typeface="Helvetica Neue Thin" charset="0"/>
              </a:rPr>
              <a:t>or</a:t>
            </a:r>
            <a:r>
              <a:rPr lang="en-US" sz="2800" b="1" dirty="0" smtClean="0">
                <a:solidFill>
                  <a:srgbClr val="00B0F0"/>
                </a:solidFill>
                <a:latin typeface="Helvetica Neue Thin" charset="0"/>
                <a:ea typeface="Helvetica Neue Thin" charset="0"/>
                <a:cs typeface="Helvetica Neue Thin" charset="0"/>
              </a:rPr>
              <a:t> SQL</a:t>
            </a:r>
            <a:endParaRPr lang="en-US" sz="3200" b="1" dirty="0">
              <a:solidFill>
                <a:srgbClr val="00B0F0"/>
              </a:solidFill>
              <a:latin typeface="Helvetica Neue Thin" charset="0"/>
              <a:ea typeface="Helvetica Neue Thin" charset="0"/>
              <a:cs typeface="Helvetica Neue Thin" charset="0"/>
            </a:endParaRPr>
          </a:p>
        </p:txBody>
      </p:sp>
      <p:pic>
        <p:nvPicPr>
          <p:cNvPr id="22" name="Picture 21"/>
          <p:cNvPicPr>
            <a:picLocks noChangeAspect="1"/>
          </p:cNvPicPr>
          <p:nvPr/>
        </p:nvPicPr>
        <p:blipFill>
          <a:blip r:embed="rId3"/>
          <a:stretch>
            <a:fillRect/>
          </a:stretch>
        </p:blipFill>
        <p:spPr>
          <a:xfrm>
            <a:off x="6270574" y="1228501"/>
            <a:ext cx="3772015" cy="1980308"/>
          </a:xfrm>
          <a:prstGeom prst="rect">
            <a:avLst/>
          </a:prstGeom>
        </p:spPr>
      </p:pic>
      <p:sp>
        <p:nvSpPr>
          <p:cNvPr id="9" name="Snip Single Corner Rectangle 8"/>
          <p:cNvSpPr/>
          <p:nvPr/>
        </p:nvSpPr>
        <p:spPr>
          <a:xfrm>
            <a:off x="6005184" y="3976627"/>
            <a:ext cx="1089383" cy="1089383"/>
          </a:xfrm>
          <a:prstGeom prst="snip1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Avenir Book" charset="0"/>
                <a:ea typeface="Avenir Book" charset="0"/>
                <a:cs typeface="Avenir Book" charset="0"/>
              </a:rPr>
              <a:t>extract</a:t>
            </a:r>
            <a:endParaRPr lang="en-US" dirty="0">
              <a:latin typeface="Avenir Book" charset="0"/>
              <a:ea typeface="Avenir Book" charset="0"/>
              <a:cs typeface="Avenir Book" charset="0"/>
            </a:endParaRPr>
          </a:p>
        </p:txBody>
      </p:sp>
      <p:sp>
        <p:nvSpPr>
          <p:cNvPr id="17" name="Rectangle 16"/>
          <p:cNvSpPr/>
          <p:nvPr/>
        </p:nvSpPr>
        <p:spPr>
          <a:xfrm>
            <a:off x="9601716" y="3784254"/>
            <a:ext cx="2124028" cy="523220"/>
          </a:xfrm>
          <a:prstGeom prst="rect">
            <a:avLst/>
          </a:prstGeom>
          <a:solidFill>
            <a:schemeClr val="bg1">
              <a:lumMod val="95000"/>
            </a:schemeClr>
          </a:solidFill>
        </p:spPr>
        <p:txBody>
          <a:bodyPr wrap="square">
            <a:spAutoFit/>
          </a:bodyPr>
          <a:lstStyle/>
          <a:p>
            <a:pPr marL="17463" lvl="0" indent="-17463" algn="ctr">
              <a:defRPr/>
            </a:pPr>
            <a:r>
              <a:rPr lang="en-US" sz="2800" dirty="0" smtClean="0">
                <a:solidFill>
                  <a:srgbClr val="00B0F0"/>
                </a:solidFill>
                <a:latin typeface="Helvetica Neue Thin" charset="0"/>
                <a:ea typeface="Helvetica Neue Thin" charset="0"/>
                <a:cs typeface="Helvetica Neue Thin" charset="0"/>
              </a:rPr>
              <a:t>SQL call</a:t>
            </a:r>
            <a:endParaRPr lang="en-US" sz="3200" dirty="0">
              <a:solidFill>
                <a:srgbClr val="00B0F0"/>
              </a:solidFill>
              <a:latin typeface="Helvetica Neue Thin" charset="0"/>
              <a:ea typeface="Helvetica Neue Thin" charset="0"/>
              <a:cs typeface="Helvetica Neue Thin" charset="0"/>
            </a:endParaRPr>
          </a:p>
        </p:txBody>
      </p:sp>
      <p:cxnSp>
        <p:nvCxnSpPr>
          <p:cNvPr id="21" name="Elbow Connector 20"/>
          <p:cNvCxnSpPr>
            <a:stCxn id="17" idx="2"/>
            <a:endCxn id="11" idx="4"/>
          </p:cNvCxnSpPr>
          <p:nvPr/>
        </p:nvCxnSpPr>
        <p:spPr>
          <a:xfrm rot="5400000">
            <a:off x="9907866" y="4536920"/>
            <a:ext cx="985310" cy="526418"/>
          </a:xfrm>
          <a:prstGeom prst="bentConnector2">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p:cNvCxnSpPr>
            <a:stCxn id="11" idx="2"/>
            <a:endCxn id="9" idx="1"/>
          </p:cNvCxnSpPr>
          <p:nvPr/>
        </p:nvCxnSpPr>
        <p:spPr>
          <a:xfrm rot="10800000">
            <a:off x="6549877" y="5066010"/>
            <a:ext cx="1606705" cy="226774"/>
          </a:xfrm>
          <a:prstGeom prst="bentConnector2">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Elbow Connector 27"/>
          <p:cNvCxnSpPr>
            <a:stCxn id="9" idx="2"/>
            <a:endCxn id="22" idx="1"/>
          </p:cNvCxnSpPr>
          <p:nvPr/>
        </p:nvCxnSpPr>
        <p:spPr>
          <a:xfrm rot="10800000" flipH="1">
            <a:off x="6005184" y="2218655"/>
            <a:ext cx="265390" cy="2302664"/>
          </a:xfrm>
          <a:prstGeom prst="bentConnector3">
            <a:avLst>
              <a:gd name="adj1" fmla="val -86137"/>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715503" y="3369987"/>
            <a:ext cx="3419960" cy="2308324"/>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2400" b="1" dirty="0" smtClean="0">
                <a:solidFill>
                  <a:srgbClr val="0070C0"/>
                </a:solidFill>
                <a:latin typeface="Avenir Book" charset="0"/>
                <a:ea typeface="Avenir Book" charset="0"/>
                <a:cs typeface="Avenir Book" charset="0"/>
              </a:rPr>
              <a:t>Structured Query Language </a:t>
            </a:r>
            <a:r>
              <a:rPr lang="en-US" sz="2400" dirty="0" smtClean="0">
                <a:solidFill>
                  <a:srgbClr val="0070C0"/>
                </a:solidFill>
                <a:latin typeface="Avenir Book" charset="0"/>
                <a:ea typeface="Avenir Book" charset="0"/>
                <a:cs typeface="Avenir Book" charset="0"/>
              </a:rPr>
              <a:t>(See-</a:t>
            </a:r>
            <a:r>
              <a:rPr lang="en-US" sz="2400" dirty="0" err="1" smtClean="0">
                <a:solidFill>
                  <a:srgbClr val="0070C0"/>
                </a:solidFill>
                <a:latin typeface="Avenir Book" charset="0"/>
                <a:ea typeface="Avenir Book" charset="0"/>
                <a:cs typeface="Avenir Book" charset="0"/>
              </a:rPr>
              <a:t>Qwell</a:t>
            </a:r>
            <a:r>
              <a:rPr lang="en-US" sz="2400" dirty="0" smtClean="0">
                <a:solidFill>
                  <a:srgbClr val="0070C0"/>
                </a:solidFill>
                <a:latin typeface="Avenir Book" charset="0"/>
                <a:ea typeface="Avenir Book" charset="0"/>
                <a:cs typeface="Avenir Book" charset="0"/>
              </a:rPr>
              <a:t> or S. Q. L.) is used to interact with and manage relational databases.</a:t>
            </a:r>
            <a:endParaRPr lang="en-US" sz="2000" dirty="0" smtClean="0">
              <a:solidFill>
                <a:srgbClr val="0070C0"/>
              </a:solidFill>
              <a:latin typeface="Avenir Book" charset="0"/>
              <a:ea typeface="Avenir Book" charset="0"/>
              <a:cs typeface="Avenir Book" charset="0"/>
            </a:endParaRPr>
          </a:p>
        </p:txBody>
      </p:sp>
    </p:spTree>
    <p:extLst>
      <p:ext uri="{BB962C8B-B14F-4D97-AF65-F5344CB8AC3E}">
        <p14:creationId xmlns:p14="http://schemas.microsoft.com/office/powerpoint/2010/main" val="2357057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11</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0" name="Rectangle 9"/>
          <p:cNvSpPr/>
          <p:nvPr/>
        </p:nvSpPr>
        <p:spPr>
          <a:xfrm>
            <a:off x="-641661" y="622902"/>
            <a:ext cx="8020656"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What’s a Relational Database</a:t>
            </a:r>
            <a:endParaRPr lang="en-US" sz="3600" dirty="0" smtClean="0">
              <a:solidFill>
                <a:schemeClr val="bg1"/>
              </a:solidFill>
              <a:latin typeface="Avenir Book" charset="0"/>
              <a:ea typeface="Avenir Book" charset="0"/>
              <a:cs typeface="Avenir Book" charset="0"/>
            </a:endParaRPr>
          </a:p>
        </p:txBody>
      </p:sp>
      <p:graphicFrame>
        <p:nvGraphicFramePr>
          <p:cNvPr id="3" name="Table 2"/>
          <p:cNvGraphicFramePr>
            <a:graphicFrameLocks noGrp="1"/>
          </p:cNvGraphicFramePr>
          <p:nvPr>
            <p:extLst>
              <p:ext uri="{D42A27DB-BD31-4B8C-83A1-F6EECF244321}">
                <p14:modId xmlns:p14="http://schemas.microsoft.com/office/powerpoint/2010/main" val="1445910521"/>
              </p:ext>
            </p:extLst>
          </p:nvPr>
        </p:nvGraphicFramePr>
        <p:xfrm>
          <a:off x="6771654" y="4095634"/>
          <a:ext cx="5087592" cy="1483360"/>
        </p:xfrm>
        <a:graphic>
          <a:graphicData uri="http://schemas.openxmlformats.org/drawingml/2006/table">
            <a:tbl>
              <a:tblPr firstRow="1" bandRow="1">
                <a:tableStyleId>{5C22544A-7EE6-4342-B048-85BDC9FD1C3A}</a:tableStyleId>
              </a:tblPr>
              <a:tblGrid>
                <a:gridCol w="713667"/>
                <a:gridCol w="1830129"/>
                <a:gridCol w="1271898"/>
                <a:gridCol w="1271898"/>
              </a:tblGrid>
              <a:tr h="370840">
                <a:tc>
                  <a:txBody>
                    <a:bodyPr/>
                    <a:lstStyle/>
                    <a:p>
                      <a:pPr algn="ctr"/>
                      <a:r>
                        <a:rPr lang="en-US" dirty="0" smtClean="0">
                          <a:solidFill>
                            <a:schemeClr val="tx2"/>
                          </a:solidFill>
                        </a:rPr>
                        <a:t>id</a:t>
                      </a:r>
                      <a:endParaRPr lang="en-US" dirty="0">
                        <a:solidFill>
                          <a:schemeClr val="tx2"/>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95000"/>
                      </a:schemeClr>
                    </a:solidFill>
                  </a:tcPr>
                </a:tc>
                <a:tc>
                  <a:txBody>
                    <a:bodyPr/>
                    <a:lstStyle/>
                    <a:p>
                      <a:pPr algn="ctr"/>
                      <a:r>
                        <a:rPr lang="en-US" dirty="0" err="1" smtClean="0">
                          <a:solidFill>
                            <a:schemeClr val="tx2"/>
                          </a:solidFill>
                        </a:rPr>
                        <a:t>ssn</a:t>
                      </a:r>
                      <a:endParaRPr lang="en-US" dirty="0">
                        <a:solidFill>
                          <a:schemeClr val="tx2"/>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2"/>
                          </a:solidFill>
                        </a:rPr>
                        <a:t>state</a:t>
                      </a:r>
                      <a:endParaRPr lang="en-US" dirty="0">
                        <a:solidFill>
                          <a:schemeClr val="tx2"/>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2"/>
                          </a:solidFill>
                        </a:rPr>
                        <a:t>income</a:t>
                      </a:r>
                      <a:endParaRPr lang="en-US" dirty="0">
                        <a:solidFill>
                          <a:schemeClr val="tx2"/>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95000"/>
                      </a:schemeClr>
                    </a:solidFill>
                  </a:tcPr>
                </a:tc>
              </a:tr>
              <a:tr h="370840">
                <a:tc>
                  <a:txBody>
                    <a:bodyPr/>
                    <a:lstStyle/>
                    <a:p>
                      <a:pPr algn="ctr"/>
                      <a:r>
                        <a:rPr lang="en-US" dirty="0" smtClean="0">
                          <a:solidFill>
                            <a:schemeClr val="tx2"/>
                          </a:solidFill>
                        </a:rPr>
                        <a:t>1</a:t>
                      </a:r>
                      <a:endParaRPr lang="en-US" dirty="0">
                        <a:solidFill>
                          <a:schemeClr val="tx2"/>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2"/>
                          </a:solidFill>
                        </a:rPr>
                        <a:t>123-45-6789</a:t>
                      </a:r>
                      <a:endParaRPr lang="en-US" dirty="0">
                        <a:solidFill>
                          <a:schemeClr val="tx2"/>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2"/>
                          </a:solidFill>
                        </a:rPr>
                        <a:t>1</a:t>
                      </a:r>
                      <a:endParaRPr lang="en-US" dirty="0">
                        <a:solidFill>
                          <a:schemeClr val="tx2"/>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2"/>
                          </a:solidFill>
                        </a:rPr>
                        <a:t>$100,000</a:t>
                      </a:r>
                      <a:endParaRPr lang="en-US" dirty="0">
                        <a:solidFill>
                          <a:schemeClr val="tx2"/>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95000"/>
                      </a:schemeClr>
                    </a:solidFill>
                  </a:tcPr>
                </a:tc>
              </a:tr>
              <a:tr h="370840">
                <a:tc>
                  <a:txBody>
                    <a:bodyPr/>
                    <a:lstStyle/>
                    <a:p>
                      <a:pPr algn="ctr"/>
                      <a:r>
                        <a:rPr lang="en-US" dirty="0" smtClean="0">
                          <a:solidFill>
                            <a:schemeClr val="tx2"/>
                          </a:solidFill>
                        </a:rPr>
                        <a:t>2</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2"/>
                          </a:solidFill>
                        </a:rPr>
                        <a:t>912-34-5678</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2"/>
                          </a:solidFill>
                        </a:rPr>
                        <a:t>1</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2"/>
                          </a:solidFill>
                        </a:rPr>
                        <a:t>$30,000</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solidFill>
                            <a:schemeClr val="tx2"/>
                          </a:solidFill>
                        </a:rPr>
                        <a:t>3</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solidFill>
                            <a:schemeClr val="tx2"/>
                          </a:solidFill>
                        </a:rPr>
                        <a:t>891</a:t>
                      </a:r>
                      <a:r>
                        <a:rPr lang="en-US" baseline="0" dirty="0" smtClean="0">
                          <a:solidFill>
                            <a:schemeClr val="tx2"/>
                          </a:solidFill>
                        </a:rPr>
                        <a:t>-23-4567</a:t>
                      </a:r>
                      <a:endParaRPr lang="en-US" dirty="0" smtClean="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2"/>
                          </a:solidFill>
                        </a:rPr>
                        <a:t>3</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r>
                        <a:rPr lang="en-US" dirty="0" smtClean="0">
                          <a:solidFill>
                            <a:schemeClr val="tx2"/>
                          </a:solidFill>
                        </a:rPr>
                        <a:t>$75,000</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91320878"/>
              </p:ext>
            </p:extLst>
          </p:nvPr>
        </p:nvGraphicFramePr>
        <p:xfrm>
          <a:off x="1152369" y="2015417"/>
          <a:ext cx="4432596" cy="1483360"/>
        </p:xfrm>
        <a:graphic>
          <a:graphicData uri="http://schemas.openxmlformats.org/drawingml/2006/table">
            <a:tbl>
              <a:tblPr firstRow="1" bandRow="1">
                <a:tableStyleId>{5C22544A-7EE6-4342-B048-85BDC9FD1C3A}</a:tableStyleId>
              </a:tblPr>
              <a:tblGrid>
                <a:gridCol w="1477532"/>
                <a:gridCol w="1477532"/>
                <a:gridCol w="1477532"/>
              </a:tblGrid>
              <a:tr h="370840">
                <a:tc>
                  <a:txBody>
                    <a:bodyPr/>
                    <a:lstStyle/>
                    <a:p>
                      <a:r>
                        <a:rPr lang="en-US" dirty="0" err="1" smtClean="0">
                          <a:solidFill>
                            <a:schemeClr val="tx2"/>
                          </a:solidFill>
                        </a:rPr>
                        <a:t>ssn</a:t>
                      </a:r>
                      <a:endParaRPr lang="en-US" dirty="0">
                        <a:solidFill>
                          <a:schemeClr val="tx2"/>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err="1" smtClean="0">
                          <a:solidFill>
                            <a:schemeClr val="tx2"/>
                          </a:solidFill>
                        </a:rPr>
                        <a:t>firstname</a:t>
                      </a:r>
                      <a:endParaRPr lang="en-US" dirty="0">
                        <a:solidFill>
                          <a:schemeClr val="tx2"/>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err="1" smtClean="0">
                          <a:solidFill>
                            <a:schemeClr val="tx2"/>
                          </a:solidFill>
                        </a:rPr>
                        <a:t>lastname</a:t>
                      </a:r>
                      <a:endParaRPr lang="en-US" dirty="0">
                        <a:solidFill>
                          <a:schemeClr val="tx2"/>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95000"/>
                      </a:schemeClr>
                    </a:solidFill>
                  </a:tcPr>
                </a:tc>
              </a:tr>
              <a:tr h="370840">
                <a:tc>
                  <a:txBody>
                    <a:bodyPr/>
                    <a:lstStyle/>
                    <a:p>
                      <a:r>
                        <a:rPr lang="en-US" dirty="0" smtClean="0">
                          <a:solidFill>
                            <a:schemeClr val="tx2"/>
                          </a:solidFill>
                        </a:rPr>
                        <a:t>123-45-6789</a:t>
                      </a:r>
                      <a:endParaRPr lang="en-US" dirty="0">
                        <a:solidFill>
                          <a:schemeClr val="tx2"/>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smtClean="0">
                          <a:solidFill>
                            <a:schemeClr val="tx2"/>
                          </a:solidFill>
                        </a:rPr>
                        <a:t>john</a:t>
                      </a:r>
                      <a:endParaRPr lang="en-US" dirty="0">
                        <a:solidFill>
                          <a:schemeClr val="tx2"/>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err="1" smtClean="0">
                          <a:solidFill>
                            <a:schemeClr val="tx2"/>
                          </a:solidFill>
                        </a:rPr>
                        <a:t>Sobrenome</a:t>
                      </a:r>
                      <a:endParaRPr lang="en-US" dirty="0">
                        <a:solidFill>
                          <a:schemeClr val="tx2"/>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95000"/>
                      </a:schemeClr>
                    </a:solidFill>
                  </a:tcPr>
                </a:tc>
              </a:tr>
              <a:tr h="370840">
                <a:tc>
                  <a:txBody>
                    <a:bodyPr/>
                    <a:lstStyle/>
                    <a:p>
                      <a:r>
                        <a:rPr lang="en-US" dirty="0" smtClean="0">
                          <a:solidFill>
                            <a:schemeClr val="tx2"/>
                          </a:solidFill>
                        </a:rPr>
                        <a:t>912-34-5678</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smtClean="0">
                          <a:solidFill>
                            <a:schemeClr val="tx2"/>
                          </a:solidFill>
                        </a:rPr>
                        <a:t>Jorge</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err="1" smtClean="0">
                          <a:solidFill>
                            <a:schemeClr val="tx2"/>
                          </a:solidFill>
                        </a:rPr>
                        <a:t>Apellido</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solidFill>
                            <a:schemeClr val="tx2"/>
                          </a:solidFill>
                        </a:rPr>
                        <a:t>891</a:t>
                      </a:r>
                      <a:r>
                        <a:rPr lang="en-US" baseline="0" dirty="0" smtClean="0">
                          <a:solidFill>
                            <a:schemeClr val="tx2"/>
                          </a:solidFill>
                        </a:rPr>
                        <a:t>-23-4567</a:t>
                      </a:r>
                      <a:endParaRPr lang="en-US" dirty="0" smtClean="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smtClean="0">
                          <a:solidFill>
                            <a:schemeClr val="tx2"/>
                          </a:solidFill>
                        </a:rPr>
                        <a:t>Gianni</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err="1" smtClean="0">
                          <a:solidFill>
                            <a:schemeClr val="tx2"/>
                          </a:solidFill>
                        </a:rPr>
                        <a:t>Cognome</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356817994"/>
              </p:ext>
            </p:extLst>
          </p:nvPr>
        </p:nvGraphicFramePr>
        <p:xfrm>
          <a:off x="1342747" y="4438269"/>
          <a:ext cx="4242218" cy="1483360"/>
        </p:xfrm>
        <a:graphic>
          <a:graphicData uri="http://schemas.openxmlformats.org/drawingml/2006/table">
            <a:tbl>
              <a:tblPr firstRow="1" bandRow="1">
                <a:tableStyleId>{5C22544A-7EE6-4342-B048-85BDC9FD1C3A}</a:tableStyleId>
              </a:tblPr>
              <a:tblGrid>
                <a:gridCol w="2121109"/>
                <a:gridCol w="2121109"/>
              </a:tblGrid>
              <a:tr h="370840">
                <a:tc>
                  <a:txBody>
                    <a:bodyPr/>
                    <a:lstStyle/>
                    <a:p>
                      <a:r>
                        <a:rPr lang="en-US" dirty="0" smtClean="0">
                          <a:solidFill>
                            <a:schemeClr val="tx2"/>
                          </a:solidFill>
                        </a:rPr>
                        <a:t>state</a:t>
                      </a:r>
                      <a:endParaRPr lang="en-US" dirty="0">
                        <a:solidFill>
                          <a:schemeClr val="tx2"/>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err="1" smtClean="0">
                          <a:solidFill>
                            <a:schemeClr val="tx2"/>
                          </a:solidFill>
                        </a:rPr>
                        <a:t>desc</a:t>
                      </a:r>
                      <a:endParaRPr lang="en-US" dirty="0">
                        <a:solidFill>
                          <a:schemeClr val="tx2"/>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lumMod val="95000"/>
                      </a:schemeClr>
                    </a:solidFill>
                  </a:tcPr>
                </a:tc>
              </a:tr>
              <a:tr h="370840">
                <a:tc>
                  <a:txBody>
                    <a:bodyPr/>
                    <a:lstStyle/>
                    <a:p>
                      <a:r>
                        <a:rPr lang="en-US" dirty="0" smtClean="0">
                          <a:solidFill>
                            <a:schemeClr val="tx2"/>
                          </a:solidFill>
                        </a:rPr>
                        <a:t>1</a:t>
                      </a:r>
                      <a:endParaRPr lang="en-US" dirty="0">
                        <a:solidFill>
                          <a:schemeClr val="tx2"/>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smtClean="0">
                          <a:solidFill>
                            <a:schemeClr val="tx2"/>
                          </a:solidFill>
                        </a:rPr>
                        <a:t>New York</a:t>
                      </a:r>
                      <a:endParaRPr lang="en-US" dirty="0">
                        <a:solidFill>
                          <a:schemeClr val="tx2"/>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95000"/>
                      </a:schemeClr>
                    </a:solidFill>
                  </a:tcPr>
                </a:tc>
              </a:tr>
              <a:tr h="370840">
                <a:tc>
                  <a:txBody>
                    <a:bodyPr/>
                    <a:lstStyle/>
                    <a:p>
                      <a:r>
                        <a:rPr lang="en-US" dirty="0" smtClean="0">
                          <a:solidFill>
                            <a:schemeClr val="tx2"/>
                          </a:solidFill>
                        </a:rPr>
                        <a:t>2</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smtClean="0">
                          <a:solidFill>
                            <a:schemeClr val="tx2"/>
                          </a:solidFill>
                        </a:rPr>
                        <a:t>Virginia</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solidFill>
                            <a:schemeClr val="tx2"/>
                          </a:solidFill>
                        </a:rPr>
                        <a:t>3</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r>
                        <a:rPr lang="en-US" dirty="0" smtClean="0">
                          <a:solidFill>
                            <a:schemeClr val="tx2"/>
                          </a:solidFill>
                        </a:rPr>
                        <a:t>Washington</a:t>
                      </a:r>
                      <a:endParaRPr lang="en-US" dirty="0">
                        <a:solidFill>
                          <a:schemeClr val="tx2"/>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r>
            </a:tbl>
          </a:graphicData>
        </a:graphic>
      </p:graphicFrame>
      <p:cxnSp>
        <p:nvCxnSpPr>
          <p:cNvPr id="5" name="Elbow Connector 4"/>
          <p:cNvCxnSpPr>
            <a:stCxn id="23" idx="0"/>
            <a:endCxn id="21" idx="4"/>
          </p:cNvCxnSpPr>
          <p:nvPr/>
        </p:nvCxnSpPr>
        <p:spPr>
          <a:xfrm rot="16200000" flipH="1" flipV="1">
            <a:off x="5660409" y="1580781"/>
            <a:ext cx="563342" cy="8144541"/>
          </a:xfrm>
          <a:prstGeom prst="bentConnector5">
            <a:avLst>
              <a:gd name="adj1" fmla="val 140612"/>
              <a:gd name="adj2" fmla="val 50000"/>
              <a:gd name="adj3" fmla="val 14057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22" idx="0"/>
            <a:endCxn id="20" idx="4"/>
          </p:cNvCxnSpPr>
          <p:nvPr/>
        </p:nvCxnSpPr>
        <p:spPr>
          <a:xfrm rot="16200000" flipV="1">
            <a:off x="4959032" y="416101"/>
            <a:ext cx="462016" cy="664046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Oval 19"/>
          <p:cNvSpPr/>
          <p:nvPr/>
        </p:nvSpPr>
        <p:spPr>
          <a:xfrm>
            <a:off x="1594885" y="2814314"/>
            <a:ext cx="549848" cy="69101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p:cNvSpPr/>
          <p:nvPr/>
        </p:nvSpPr>
        <p:spPr>
          <a:xfrm>
            <a:off x="1594885" y="5460373"/>
            <a:ext cx="549848" cy="47435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8235346" y="3967340"/>
            <a:ext cx="549848" cy="47435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9739426" y="5371381"/>
            <a:ext cx="549848" cy="47435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5847907" y="1507102"/>
            <a:ext cx="6011339" cy="1938992"/>
          </a:xfrm>
          <a:prstGeom prst="rect">
            <a:avLst/>
          </a:prstGeom>
          <a:noFill/>
        </p:spPr>
        <p:txBody>
          <a:bodyPr wrap="square">
            <a:spAutoFit/>
          </a:bodyPr>
          <a:lstStyle/>
          <a:p>
            <a:pPr algn="r"/>
            <a:r>
              <a:rPr lang="en-US" sz="2400" dirty="0" smtClean="0">
                <a:solidFill>
                  <a:srgbClr val="00B0F0"/>
                </a:solidFill>
                <a:latin typeface="Avenir Book" charset="0"/>
                <a:ea typeface="Avenir Book" charset="0"/>
                <a:cs typeface="Avenir Book" charset="0"/>
              </a:rPr>
              <a:t>Relational databases organizes information into one or more tables such that each table is an entity type, a columns contain attributes that describe the entity and may be used to link tables</a:t>
            </a:r>
            <a:endParaRPr lang="en-US" sz="2000" dirty="0" smtClean="0">
              <a:solidFill>
                <a:srgbClr val="00B0F0"/>
              </a:solidFill>
              <a:latin typeface="Avenir Book" charset="0"/>
              <a:ea typeface="Avenir Book" charset="0"/>
              <a:cs typeface="Avenir Book" charset="0"/>
            </a:endParaRPr>
          </a:p>
        </p:txBody>
      </p:sp>
    </p:spTree>
    <p:extLst>
      <p:ext uri="{BB962C8B-B14F-4D97-AF65-F5344CB8AC3E}">
        <p14:creationId xmlns:p14="http://schemas.microsoft.com/office/powerpoint/2010/main" val="86456893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12</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1828800" y="653679"/>
            <a:ext cx="7213516" cy="646331"/>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CRUD Operations</a:t>
            </a:r>
            <a:endParaRPr lang="en-US" sz="3200" dirty="0" smtClean="0">
              <a:solidFill>
                <a:srgbClr val="0070C0"/>
              </a:solidFill>
              <a:latin typeface="Avenir Book" charset="0"/>
              <a:ea typeface="Avenir Book" charset="0"/>
              <a:cs typeface="Avenir Book" charset="0"/>
            </a:endParaRPr>
          </a:p>
        </p:txBody>
      </p:sp>
      <p:sp>
        <p:nvSpPr>
          <p:cNvPr id="10" name="Rectangle 9"/>
          <p:cNvSpPr/>
          <p:nvPr/>
        </p:nvSpPr>
        <p:spPr>
          <a:xfrm>
            <a:off x="-641661" y="622902"/>
            <a:ext cx="2470461"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SQL</a:t>
            </a:r>
            <a:endParaRPr lang="en-US" sz="3600" dirty="0" smtClean="0">
              <a:solidFill>
                <a:schemeClr val="bg1"/>
              </a:solidFill>
              <a:latin typeface="Avenir Book" charset="0"/>
              <a:ea typeface="Avenir Book" charset="0"/>
              <a:cs typeface="Avenir Book" charset="0"/>
            </a:endParaRPr>
          </a:p>
        </p:txBody>
      </p:sp>
      <p:sp>
        <p:nvSpPr>
          <p:cNvPr id="9" name="Rectangle 8"/>
          <p:cNvSpPr/>
          <p:nvPr/>
        </p:nvSpPr>
        <p:spPr>
          <a:xfrm>
            <a:off x="1231942" y="1699214"/>
            <a:ext cx="10612728" cy="3724096"/>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defRPr/>
            </a:pPr>
            <a:r>
              <a:rPr lang="en-US" sz="3600" dirty="0" smtClean="0">
                <a:solidFill>
                  <a:srgbClr val="0070C0"/>
                </a:solidFill>
                <a:latin typeface="Avenir Book" charset="0"/>
                <a:ea typeface="Avenir Book" charset="0"/>
                <a:cs typeface="Avenir Book" charset="0"/>
              </a:rPr>
              <a:t>CRUD Operations are four basic operations that SQL can help undertake in a database </a:t>
            </a:r>
          </a:p>
          <a:p>
            <a:pPr marR="0" lvl="0" defTabSz="914400" eaLnBrk="1" fontAlgn="auto" latinLnBrk="0" hangingPunct="1">
              <a:lnSpc>
                <a:spcPct val="100000"/>
              </a:lnSpc>
              <a:spcBef>
                <a:spcPts val="0"/>
              </a:spcBef>
              <a:spcAft>
                <a:spcPts val="0"/>
              </a:spcAft>
              <a:buClrTx/>
              <a:buSzTx/>
              <a:defRPr/>
            </a:pPr>
            <a:endParaRPr lang="en-US" sz="3600" dirty="0" smtClean="0">
              <a:solidFill>
                <a:srgbClr val="0070C0"/>
              </a:solidFill>
              <a:latin typeface="Avenir Book" charset="0"/>
              <a:ea typeface="Avenir Book" charset="0"/>
              <a:cs typeface="Avenir Book" charset="0"/>
            </a:endParaRP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200" dirty="0" smtClean="0">
                <a:solidFill>
                  <a:schemeClr val="bg1">
                    <a:lumMod val="50000"/>
                  </a:schemeClr>
                </a:solidFill>
                <a:latin typeface="Avenir Book" charset="0"/>
                <a:ea typeface="Avenir Book" charset="0"/>
                <a:cs typeface="Avenir Book" charset="0"/>
              </a:rPr>
              <a:t>Create – </a:t>
            </a:r>
            <a:r>
              <a:rPr lang="en-US" sz="3200" b="1" dirty="0" smtClean="0">
                <a:solidFill>
                  <a:schemeClr val="bg1">
                    <a:lumMod val="50000"/>
                  </a:schemeClr>
                </a:solidFill>
                <a:latin typeface="Avenir Book" charset="0"/>
                <a:ea typeface="Avenir Book" charset="0"/>
                <a:cs typeface="Avenir Book" charset="0"/>
              </a:rPr>
              <a:t>INSERT</a:t>
            </a:r>
            <a:r>
              <a:rPr lang="en-US" sz="3200" dirty="0" smtClean="0">
                <a:solidFill>
                  <a:schemeClr val="bg1">
                    <a:lumMod val="50000"/>
                  </a:schemeClr>
                </a:solidFill>
                <a:latin typeface="Avenir Book" charset="0"/>
                <a:ea typeface="Avenir Book" charset="0"/>
                <a:cs typeface="Avenir Book" charset="0"/>
              </a:rPr>
              <a:t> statement</a:t>
            </a:r>
          </a:p>
          <a:p>
            <a:pPr marL="571500" indent="-571500" eaLnBrk="1" fontAlgn="auto" hangingPunct="1">
              <a:spcBef>
                <a:spcPts val="0"/>
              </a:spcBef>
              <a:spcAft>
                <a:spcPts val="0"/>
              </a:spcAft>
              <a:buFont typeface="Arial" charset="0"/>
              <a:buChar char="•"/>
              <a:defRPr/>
            </a:pPr>
            <a:r>
              <a:rPr lang="en-US" sz="3200" dirty="0" smtClean="0">
                <a:solidFill>
                  <a:schemeClr val="bg1">
                    <a:lumMod val="50000"/>
                  </a:schemeClr>
                </a:solidFill>
                <a:latin typeface="Avenir Book" charset="0"/>
                <a:ea typeface="Avenir Book" charset="0"/>
                <a:cs typeface="Avenir Book" charset="0"/>
              </a:rPr>
              <a:t>Read – </a:t>
            </a:r>
            <a:r>
              <a:rPr lang="en-US" sz="3200" b="1" dirty="0" smtClean="0">
                <a:solidFill>
                  <a:schemeClr val="bg1">
                    <a:lumMod val="50000"/>
                  </a:schemeClr>
                </a:solidFill>
                <a:latin typeface="Avenir Book" charset="0"/>
                <a:ea typeface="Avenir Book" charset="0"/>
                <a:cs typeface="Avenir Book" charset="0"/>
              </a:rPr>
              <a:t>SELECT</a:t>
            </a:r>
            <a:r>
              <a:rPr lang="en-US" sz="3200" dirty="0" smtClean="0">
                <a:solidFill>
                  <a:schemeClr val="bg1">
                    <a:lumMod val="50000"/>
                  </a:schemeClr>
                </a:solidFill>
                <a:latin typeface="Avenir Book" charset="0"/>
                <a:ea typeface="Avenir Book" charset="0"/>
                <a:cs typeface="Avenir Book" charset="0"/>
              </a:rPr>
              <a:t> statement</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200" dirty="0" smtClean="0">
                <a:solidFill>
                  <a:schemeClr val="bg1">
                    <a:lumMod val="50000"/>
                  </a:schemeClr>
                </a:solidFill>
                <a:latin typeface="Avenir Book" charset="0"/>
                <a:ea typeface="Avenir Book" charset="0"/>
                <a:cs typeface="Avenir Book" charset="0"/>
              </a:rPr>
              <a:t>Update – </a:t>
            </a:r>
            <a:r>
              <a:rPr lang="en-US" sz="3200" b="1" dirty="0" smtClean="0">
                <a:solidFill>
                  <a:schemeClr val="bg1">
                    <a:lumMod val="50000"/>
                  </a:schemeClr>
                </a:solidFill>
                <a:latin typeface="Avenir Book" charset="0"/>
                <a:ea typeface="Avenir Book" charset="0"/>
                <a:cs typeface="Avenir Book" charset="0"/>
              </a:rPr>
              <a:t>UPDATE</a:t>
            </a:r>
            <a:r>
              <a:rPr lang="en-US" sz="3200" dirty="0" smtClean="0">
                <a:solidFill>
                  <a:schemeClr val="bg1">
                    <a:lumMod val="50000"/>
                  </a:schemeClr>
                </a:solidFill>
                <a:latin typeface="Avenir Book" charset="0"/>
                <a:ea typeface="Avenir Book" charset="0"/>
                <a:cs typeface="Avenir Book" charset="0"/>
              </a:rPr>
              <a:t> statement</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200" dirty="0" smtClean="0">
                <a:solidFill>
                  <a:schemeClr val="bg1">
                    <a:lumMod val="50000"/>
                  </a:schemeClr>
                </a:solidFill>
                <a:latin typeface="Avenir Book" charset="0"/>
                <a:ea typeface="Avenir Book" charset="0"/>
                <a:cs typeface="Avenir Book" charset="0"/>
              </a:rPr>
              <a:t>Delete – </a:t>
            </a:r>
            <a:r>
              <a:rPr lang="en-US" sz="3200" b="1" dirty="0" smtClean="0">
                <a:solidFill>
                  <a:schemeClr val="bg1">
                    <a:lumMod val="50000"/>
                  </a:schemeClr>
                </a:solidFill>
                <a:latin typeface="Avenir Book" charset="0"/>
                <a:ea typeface="Avenir Book" charset="0"/>
                <a:cs typeface="Avenir Book" charset="0"/>
              </a:rPr>
              <a:t>DELETE</a:t>
            </a:r>
            <a:r>
              <a:rPr lang="en-US" sz="3200" dirty="0" smtClean="0">
                <a:solidFill>
                  <a:schemeClr val="bg1">
                    <a:lumMod val="50000"/>
                  </a:schemeClr>
                </a:solidFill>
                <a:latin typeface="Avenir Book" charset="0"/>
                <a:ea typeface="Avenir Book" charset="0"/>
                <a:cs typeface="Avenir Book" charset="0"/>
              </a:rPr>
              <a:t> statement</a:t>
            </a:r>
            <a:endParaRPr lang="en-US" sz="2800" dirty="0" smtClean="0">
              <a:solidFill>
                <a:schemeClr val="bg1">
                  <a:lumMod val="50000"/>
                </a:schemeClr>
              </a:solidFill>
              <a:latin typeface="Avenir Book" charset="0"/>
              <a:ea typeface="Avenir Book" charset="0"/>
              <a:cs typeface="Avenir Book" charset="0"/>
            </a:endParaRPr>
          </a:p>
        </p:txBody>
      </p:sp>
    </p:spTree>
    <p:extLst>
      <p:ext uri="{BB962C8B-B14F-4D97-AF65-F5344CB8AC3E}">
        <p14:creationId xmlns:p14="http://schemas.microsoft.com/office/powerpoint/2010/main" val="21234571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13</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1828800" y="653679"/>
            <a:ext cx="7213516" cy="646331"/>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CRUD Operations</a:t>
            </a:r>
            <a:endParaRPr lang="en-US" sz="3200" dirty="0" smtClean="0">
              <a:solidFill>
                <a:srgbClr val="0070C0"/>
              </a:solidFill>
              <a:latin typeface="Avenir Book" charset="0"/>
              <a:ea typeface="Avenir Book" charset="0"/>
              <a:cs typeface="Avenir Book" charset="0"/>
            </a:endParaRPr>
          </a:p>
        </p:txBody>
      </p:sp>
      <p:sp>
        <p:nvSpPr>
          <p:cNvPr id="10" name="Rectangle 9"/>
          <p:cNvSpPr/>
          <p:nvPr/>
        </p:nvSpPr>
        <p:spPr>
          <a:xfrm>
            <a:off x="-641661" y="622902"/>
            <a:ext cx="2470461"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SQL</a:t>
            </a:r>
            <a:endParaRPr lang="en-US" sz="3600" dirty="0" smtClean="0">
              <a:solidFill>
                <a:schemeClr val="bg1"/>
              </a:solidFill>
              <a:latin typeface="Avenir Book" charset="0"/>
              <a:ea typeface="Avenir Book" charset="0"/>
              <a:cs typeface="Avenir Book" charset="0"/>
            </a:endParaRPr>
          </a:p>
        </p:txBody>
      </p:sp>
      <p:sp>
        <p:nvSpPr>
          <p:cNvPr id="9" name="Rectangle 8"/>
          <p:cNvSpPr/>
          <p:nvPr/>
        </p:nvSpPr>
        <p:spPr>
          <a:xfrm>
            <a:off x="1231942" y="1699214"/>
            <a:ext cx="10612728" cy="3724096"/>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defRPr/>
            </a:pPr>
            <a:r>
              <a:rPr lang="en-US" sz="3600" dirty="0" smtClean="0">
                <a:solidFill>
                  <a:srgbClr val="0070C0"/>
                </a:solidFill>
                <a:latin typeface="Avenir Book" charset="0"/>
                <a:ea typeface="Avenir Book" charset="0"/>
                <a:cs typeface="Avenir Book" charset="0"/>
              </a:rPr>
              <a:t>CRUD Operations are four basic operations that SQL can help undertake in a database </a:t>
            </a:r>
          </a:p>
          <a:p>
            <a:pPr marR="0" lvl="0" defTabSz="914400" eaLnBrk="1" fontAlgn="auto" latinLnBrk="0" hangingPunct="1">
              <a:lnSpc>
                <a:spcPct val="100000"/>
              </a:lnSpc>
              <a:spcBef>
                <a:spcPts val="0"/>
              </a:spcBef>
              <a:spcAft>
                <a:spcPts val="0"/>
              </a:spcAft>
              <a:buClrTx/>
              <a:buSzTx/>
              <a:defRPr/>
            </a:pPr>
            <a:endParaRPr lang="en-US" sz="3600" dirty="0" smtClean="0">
              <a:solidFill>
                <a:srgbClr val="0070C0"/>
              </a:solidFill>
              <a:latin typeface="Avenir Book" charset="0"/>
              <a:ea typeface="Avenir Book" charset="0"/>
              <a:cs typeface="Avenir Book" charset="0"/>
            </a:endParaRP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200" dirty="0" smtClean="0">
                <a:solidFill>
                  <a:schemeClr val="bg1">
                    <a:lumMod val="50000"/>
                  </a:schemeClr>
                </a:solidFill>
                <a:latin typeface="Avenir Book" charset="0"/>
                <a:ea typeface="Avenir Book" charset="0"/>
                <a:cs typeface="Avenir Book" charset="0"/>
              </a:rPr>
              <a:t>Create – </a:t>
            </a:r>
            <a:r>
              <a:rPr lang="en-US" sz="3200" b="1" dirty="0" smtClean="0">
                <a:solidFill>
                  <a:schemeClr val="bg1">
                    <a:lumMod val="50000"/>
                  </a:schemeClr>
                </a:solidFill>
                <a:latin typeface="Avenir Book" charset="0"/>
                <a:ea typeface="Avenir Book" charset="0"/>
                <a:cs typeface="Avenir Book" charset="0"/>
              </a:rPr>
              <a:t>INSERT</a:t>
            </a:r>
            <a:r>
              <a:rPr lang="en-US" sz="3200" dirty="0" smtClean="0">
                <a:solidFill>
                  <a:schemeClr val="bg1">
                    <a:lumMod val="50000"/>
                  </a:schemeClr>
                </a:solidFill>
                <a:latin typeface="Avenir Book" charset="0"/>
                <a:ea typeface="Avenir Book" charset="0"/>
                <a:cs typeface="Avenir Book" charset="0"/>
              </a:rPr>
              <a:t> statement</a:t>
            </a:r>
          </a:p>
          <a:p>
            <a:pPr marL="571500" indent="-571500" eaLnBrk="1" fontAlgn="auto" hangingPunct="1">
              <a:spcBef>
                <a:spcPts val="0"/>
              </a:spcBef>
              <a:spcAft>
                <a:spcPts val="0"/>
              </a:spcAft>
              <a:buFont typeface="Arial" charset="0"/>
              <a:buChar char="•"/>
              <a:defRPr/>
            </a:pPr>
            <a:r>
              <a:rPr lang="en-US" sz="3200" dirty="0" smtClean="0">
                <a:solidFill>
                  <a:schemeClr val="bg1">
                    <a:lumMod val="50000"/>
                  </a:schemeClr>
                </a:solidFill>
                <a:latin typeface="Avenir Book" charset="0"/>
                <a:ea typeface="Avenir Book" charset="0"/>
                <a:cs typeface="Avenir Book" charset="0"/>
              </a:rPr>
              <a:t>Read – </a:t>
            </a:r>
            <a:r>
              <a:rPr lang="en-US" sz="3200" b="1" dirty="0" smtClean="0">
                <a:solidFill>
                  <a:schemeClr val="bg1">
                    <a:lumMod val="50000"/>
                  </a:schemeClr>
                </a:solidFill>
                <a:latin typeface="Avenir Book" charset="0"/>
                <a:ea typeface="Avenir Book" charset="0"/>
                <a:cs typeface="Avenir Book" charset="0"/>
              </a:rPr>
              <a:t>SELECT</a:t>
            </a:r>
            <a:r>
              <a:rPr lang="en-US" sz="3200" dirty="0" smtClean="0">
                <a:solidFill>
                  <a:schemeClr val="bg1">
                    <a:lumMod val="50000"/>
                  </a:schemeClr>
                </a:solidFill>
                <a:latin typeface="Avenir Book" charset="0"/>
                <a:ea typeface="Avenir Book" charset="0"/>
                <a:cs typeface="Avenir Book" charset="0"/>
              </a:rPr>
              <a:t> statement</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200" dirty="0" smtClean="0">
                <a:solidFill>
                  <a:schemeClr val="bg1">
                    <a:lumMod val="50000"/>
                  </a:schemeClr>
                </a:solidFill>
                <a:latin typeface="Avenir Book" charset="0"/>
                <a:ea typeface="Avenir Book" charset="0"/>
                <a:cs typeface="Avenir Book" charset="0"/>
              </a:rPr>
              <a:t>Update – </a:t>
            </a:r>
            <a:r>
              <a:rPr lang="en-US" sz="3200" b="1" dirty="0" smtClean="0">
                <a:solidFill>
                  <a:schemeClr val="bg1">
                    <a:lumMod val="50000"/>
                  </a:schemeClr>
                </a:solidFill>
                <a:latin typeface="Avenir Book" charset="0"/>
                <a:ea typeface="Avenir Book" charset="0"/>
                <a:cs typeface="Avenir Book" charset="0"/>
              </a:rPr>
              <a:t>UPDATE</a:t>
            </a:r>
            <a:r>
              <a:rPr lang="en-US" sz="3200" dirty="0" smtClean="0">
                <a:solidFill>
                  <a:schemeClr val="bg1">
                    <a:lumMod val="50000"/>
                  </a:schemeClr>
                </a:solidFill>
                <a:latin typeface="Avenir Book" charset="0"/>
                <a:ea typeface="Avenir Book" charset="0"/>
                <a:cs typeface="Avenir Book" charset="0"/>
              </a:rPr>
              <a:t> statement</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200" dirty="0" smtClean="0">
                <a:solidFill>
                  <a:schemeClr val="bg1">
                    <a:lumMod val="50000"/>
                  </a:schemeClr>
                </a:solidFill>
                <a:latin typeface="Avenir Book" charset="0"/>
                <a:ea typeface="Avenir Book" charset="0"/>
                <a:cs typeface="Avenir Book" charset="0"/>
              </a:rPr>
              <a:t>Delete – </a:t>
            </a:r>
            <a:r>
              <a:rPr lang="en-US" sz="3200" b="1" dirty="0" smtClean="0">
                <a:solidFill>
                  <a:schemeClr val="bg1">
                    <a:lumMod val="50000"/>
                  </a:schemeClr>
                </a:solidFill>
                <a:latin typeface="Avenir Book" charset="0"/>
                <a:ea typeface="Avenir Book" charset="0"/>
                <a:cs typeface="Avenir Book" charset="0"/>
              </a:rPr>
              <a:t>DELETE</a:t>
            </a:r>
            <a:r>
              <a:rPr lang="en-US" sz="3200" dirty="0" smtClean="0">
                <a:solidFill>
                  <a:schemeClr val="bg1">
                    <a:lumMod val="50000"/>
                  </a:schemeClr>
                </a:solidFill>
                <a:latin typeface="Avenir Book" charset="0"/>
                <a:ea typeface="Avenir Book" charset="0"/>
                <a:cs typeface="Avenir Book" charset="0"/>
              </a:rPr>
              <a:t> statement</a:t>
            </a:r>
            <a:endParaRPr lang="en-US" sz="2800" dirty="0" smtClean="0">
              <a:solidFill>
                <a:schemeClr val="bg1">
                  <a:lumMod val="50000"/>
                </a:schemeClr>
              </a:solidFill>
              <a:latin typeface="Avenir Book" charset="0"/>
              <a:ea typeface="Avenir Book" charset="0"/>
              <a:cs typeface="Avenir Book" charset="0"/>
            </a:endParaRPr>
          </a:p>
        </p:txBody>
      </p:sp>
      <p:sp>
        <p:nvSpPr>
          <p:cNvPr id="3" name="TextBox 2"/>
          <p:cNvSpPr txBox="1"/>
          <p:nvPr/>
        </p:nvSpPr>
        <p:spPr>
          <a:xfrm>
            <a:off x="8510270" y="3806455"/>
            <a:ext cx="3143014" cy="1200329"/>
          </a:xfrm>
          <a:prstGeom prst="rect">
            <a:avLst/>
          </a:prstGeom>
          <a:noFill/>
        </p:spPr>
        <p:txBody>
          <a:bodyPr wrap="square" rtlCol="0">
            <a:spAutoFit/>
          </a:bodyPr>
          <a:lstStyle/>
          <a:p>
            <a:r>
              <a:rPr lang="en-US" dirty="0" smtClean="0">
                <a:solidFill>
                  <a:srgbClr val="00B0F0"/>
                </a:solidFill>
                <a:latin typeface="Avenir Book" charset="0"/>
                <a:ea typeface="Avenir Book" charset="0"/>
                <a:cs typeface="Avenir Book" charset="0"/>
              </a:rPr>
              <a:t>Data scientists and analysts largely work in this step but </a:t>
            </a:r>
            <a:r>
              <a:rPr lang="en-US" smtClean="0">
                <a:solidFill>
                  <a:srgbClr val="00B0F0"/>
                </a:solidFill>
                <a:latin typeface="Avenir Book" charset="0"/>
                <a:ea typeface="Avenir Book" charset="0"/>
                <a:cs typeface="Avenir Book" charset="0"/>
              </a:rPr>
              <a:t>may occasionally work with all </a:t>
            </a:r>
            <a:r>
              <a:rPr lang="en-US" dirty="0" smtClean="0">
                <a:solidFill>
                  <a:srgbClr val="00B0F0"/>
                </a:solidFill>
                <a:latin typeface="Avenir Book" charset="0"/>
                <a:ea typeface="Avenir Book" charset="0"/>
                <a:cs typeface="Avenir Book" charset="0"/>
              </a:rPr>
              <a:t>four</a:t>
            </a:r>
            <a:endParaRPr lang="en-US" dirty="0">
              <a:solidFill>
                <a:srgbClr val="00B0F0"/>
              </a:solidFill>
              <a:latin typeface="Avenir Book" charset="0"/>
              <a:ea typeface="Avenir Book" charset="0"/>
              <a:cs typeface="Avenir Book" charset="0"/>
            </a:endParaRPr>
          </a:p>
        </p:txBody>
      </p:sp>
      <p:cxnSp>
        <p:nvCxnSpPr>
          <p:cNvPr id="5" name="Elbow Connector 4"/>
          <p:cNvCxnSpPr>
            <a:stCxn id="3" idx="1"/>
          </p:cNvCxnSpPr>
          <p:nvPr/>
        </p:nvCxnSpPr>
        <p:spPr>
          <a:xfrm rot="10800000">
            <a:off x="6762316" y="4104170"/>
            <a:ext cx="1747955" cy="302451"/>
          </a:xfrm>
          <a:prstGeom prst="bentConnector3">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0398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14</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1828800" y="653679"/>
            <a:ext cx="7213516" cy="646331"/>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A few examples</a:t>
            </a:r>
            <a:endParaRPr lang="en-US" sz="3200" dirty="0" smtClean="0">
              <a:solidFill>
                <a:srgbClr val="0070C0"/>
              </a:solidFill>
              <a:latin typeface="Avenir Book" charset="0"/>
              <a:ea typeface="Avenir Book" charset="0"/>
              <a:cs typeface="Avenir Book" charset="0"/>
            </a:endParaRPr>
          </a:p>
        </p:txBody>
      </p:sp>
      <p:sp>
        <p:nvSpPr>
          <p:cNvPr id="10" name="Rectangle 9"/>
          <p:cNvSpPr/>
          <p:nvPr/>
        </p:nvSpPr>
        <p:spPr>
          <a:xfrm>
            <a:off x="-641661" y="622902"/>
            <a:ext cx="2470461"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SQL</a:t>
            </a:r>
            <a:endParaRPr lang="en-US" sz="3600" dirty="0" smtClean="0">
              <a:solidFill>
                <a:schemeClr val="bg1"/>
              </a:solidFill>
              <a:latin typeface="Avenir Book" charset="0"/>
              <a:ea typeface="Avenir Book" charset="0"/>
              <a:cs typeface="Avenir Book" charset="0"/>
            </a:endParaRPr>
          </a:p>
        </p:txBody>
      </p:sp>
      <p:sp>
        <p:nvSpPr>
          <p:cNvPr id="8" name="Rectangle 7"/>
          <p:cNvSpPr/>
          <p:nvPr/>
        </p:nvSpPr>
        <p:spPr>
          <a:xfrm>
            <a:off x="974886" y="1878519"/>
            <a:ext cx="7213516" cy="1200329"/>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SELECT * </a:t>
            </a:r>
          </a:p>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FROM </a:t>
            </a:r>
            <a:r>
              <a:rPr lang="en-US" sz="3600" dirty="0" err="1" smtClean="0">
                <a:solidFill>
                  <a:srgbClr val="0070C0"/>
                </a:solidFill>
                <a:latin typeface="Avenir Book" charset="0"/>
                <a:ea typeface="Avenir Book" charset="0"/>
                <a:cs typeface="Avenir Book" charset="0"/>
              </a:rPr>
              <a:t>tbl</a:t>
            </a:r>
            <a:endParaRPr lang="en-US" sz="3600" dirty="0" smtClean="0">
              <a:solidFill>
                <a:srgbClr val="0070C0"/>
              </a:solidFill>
              <a:latin typeface="Avenir Book" charset="0"/>
              <a:ea typeface="Avenir Book" charset="0"/>
              <a:cs typeface="Avenir Book" charset="0"/>
            </a:endParaRPr>
          </a:p>
        </p:txBody>
      </p:sp>
      <p:sp>
        <p:nvSpPr>
          <p:cNvPr id="9" name="Rectangle 8"/>
          <p:cNvSpPr/>
          <p:nvPr/>
        </p:nvSpPr>
        <p:spPr>
          <a:xfrm>
            <a:off x="974885" y="3461195"/>
            <a:ext cx="9506773" cy="1077218"/>
          </a:xfrm>
          <a:prstGeom prst="rect">
            <a:avLst/>
          </a:prstGeom>
          <a:solidFill>
            <a:schemeClr val="accent1">
              <a:lumMod val="20000"/>
              <a:lumOff val="80000"/>
            </a:schemeClr>
          </a:solidFill>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200" dirty="0" smtClean="0">
                <a:solidFill>
                  <a:srgbClr val="0070C0"/>
                </a:solidFill>
                <a:latin typeface="Avenir Book" charset="0"/>
                <a:ea typeface="Avenir Book" charset="0"/>
                <a:cs typeface="Avenir Book" charset="0"/>
              </a:rPr>
              <a:t>”Retrieve all fields (*) and records </a:t>
            </a:r>
            <a:r>
              <a:rPr lang="en-US" sz="3200" dirty="0" smtClean="0">
                <a:solidFill>
                  <a:srgbClr val="0070C0"/>
                </a:solidFill>
                <a:latin typeface="Avenir Book" charset="0"/>
                <a:ea typeface="Avenir Book" charset="0"/>
                <a:cs typeface="Avenir Book" charset="0"/>
              </a:rPr>
              <a:t>FROM table named </a:t>
            </a:r>
            <a:r>
              <a:rPr lang="en-US" sz="3200" dirty="0" err="1" smtClean="0">
                <a:solidFill>
                  <a:srgbClr val="0070C0"/>
                </a:solidFill>
                <a:latin typeface="Avenir Book" charset="0"/>
                <a:ea typeface="Avenir Book" charset="0"/>
                <a:cs typeface="Avenir Book" charset="0"/>
              </a:rPr>
              <a:t>tbl</a:t>
            </a:r>
            <a:r>
              <a:rPr lang="en-US" sz="3200" dirty="0" smtClean="0">
                <a:solidFill>
                  <a:srgbClr val="0070C0"/>
                </a:solidFill>
                <a:latin typeface="Avenir Book" charset="0"/>
                <a:ea typeface="Avenir Book" charset="0"/>
                <a:cs typeface="Avenir Book" charset="0"/>
              </a:rPr>
              <a:t>”</a:t>
            </a:r>
            <a:r>
              <a:rPr lang="en-US" sz="3200" dirty="0" smtClean="0">
                <a:solidFill>
                  <a:srgbClr val="0070C0"/>
                </a:solidFill>
                <a:latin typeface="Avenir Book" charset="0"/>
                <a:ea typeface="Avenir Book" charset="0"/>
                <a:cs typeface="Avenir Book" charset="0"/>
              </a:rPr>
              <a:t>  </a:t>
            </a:r>
            <a:endParaRPr lang="en-US" sz="3200" dirty="0" smtClean="0">
              <a:solidFill>
                <a:srgbClr val="0070C0"/>
              </a:solidFill>
              <a:latin typeface="Avenir Book" charset="0"/>
              <a:ea typeface="Avenir Book" charset="0"/>
              <a:cs typeface="Avenir Book" charset="0"/>
            </a:endParaRPr>
          </a:p>
        </p:txBody>
      </p:sp>
      <p:sp>
        <p:nvSpPr>
          <p:cNvPr id="11" name="Rectangle 10"/>
          <p:cNvSpPr/>
          <p:nvPr/>
        </p:nvSpPr>
        <p:spPr>
          <a:xfrm>
            <a:off x="5342249" y="1935694"/>
            <a:ext cx="5139410" cy="1077218"/>
          </a:xfrm>
          <a:prstGeom prst="rect">
            <a:avLst/>
          </a:prstGeom>
          <a:solidFill>
            <a:schemeClr val="bg1">
              <a:lumMod val="95000"/>
            </a:schemeClr>
          </a:solidFill>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200" dirty="0" smtClean="0">
                <a:solidFill>
                  <a:srgbClr val="0070C0"/>
                </a:solidFill>
                <a:latin typeface="Avenir Book" charset="0"/>
                <a:ea typeface="Avenir Book" charset="0"/>
                <a:cs typeface="Avenir Book" charset="0"/>
              </a:rPr>
              <a:t>R equivalent</a:t>
            </a:r>
          </a:p>
          <a:p>
            <a:pPr marL="20638" marR="0" lvl="0" indent="-20638" defTabSz="914400" eaLnBrk="1" fontAlgn="auto" latinLnBrk="0" hangingPunct="1">
              <a:lnSpc>
                <a:spcPct val="100000"/>
              </a:lnSpc>
              <a:spcBef>
                <a:spcPts val="0"/>
              </a:spcBef>
              <a:spcAft>
                <a:spcPts val="0"/>
              </a:spcAft>
              <a:buClrTx/>
              <a:buSzTx/>
              <a:buFont typeface="+mj-lt"/>
              <a:buNone/>
              <a:defRPr/>
            </a:pPr>
            <a:r>
              <a:rPr lang="en-US" sz="3200" dirty="0" smtClean="0">
                <a:solidFill>
                  <a:srgbClr val="0070C0"/>
                </a:solidFill>
                <a:latin typeface="Avenir Book" charset="0"/>
                <a:ea typeface="Avenir Book" charset="0"/>
                <a:cs typeface="Avenir Book" charset="0"/>
              </a:rPr>
              <a:t>&gt; </a:t>
            </a:r>
            <a:r>
              <a:rPr lang="en-US" sz="3200" dirty="0" err="1" smtClean="0">
                <a:solidFill>
                  <a:srgbClr val="0070C0"/>
                </a:solidFill>
                <a:latin typeface="Avenir Book" charset="0"/>
                <a:ea typeface="Avenir Book" charset="0"/>
                <a:cs typeface="Avenir Book" charset="0"/>
              </a:rPr>
              <a:t>tbl</a:t>
            </a:r>
            <a:endParaRPr lang="en-US" sz="3200" dirty="0" smtClean="0">
              <a:solidFill>
                <a:srgbClr val="0070C0"/>
              </a:solidFill>
              <a:latin typeface="Avenir Book" charset="0"/>
              <a:ea typeface="Avenir Book" charset="0"/>
              <a:cs typeface="Avenir Book" charset="0"/>
            </a:endParaRPr>
          </a:p>
        </p:txBody>
      </p:sp>
    </p:spTree>
    <p:extLst>
      <p:ext uri="{BB962C8B-B14F-4D97-AF65-F5344CB8AC3E}">
        <p14:creationId xmlns:p14="http://schemas.microsoft.com/office/powerpoint/2010/main" val="186427982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15</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1828800" y="653679"/>
            <a:ext cx="7213516" cy="646331"/>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A few examples</a:t>
            </a:r>
            <a:endParaRPr lang="en-US" sz="3200" dirty="0" smtClean="0">
              <a:solidFill>
                <a:srgbClr val="0070C0"/>
              </a:solidFill>
              <a:latin typeface="Avenir Book" charset="0"/>
              <a:ea typeface="Avenir Book" charset="0"/>
              <a:cs typeface="Avenir Book" charset="0"/>
            </a:endParaRPr>
          </a:p>
        </p:txBody>
      </p:sp>
      <p:sp>
        <p:nvSpPr>
          <p:cNvPr id="10" name="Rectangle 9"/>
          <p:cNvSpPr/>
          <p:nvPr/>
        </p:nvSpPr>
        <p:spPr>
          <a:xfrm>
            <a:off x="-641661" y="622902"/>
            <a:ext cx="2470461"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SQL</a:t>
            </a:r>
            <a:endParaRPr lang="en-US" sz="3600" dirty="0" smtClean="0">
              <a:solidFill>
                <a:schemeClr val="bg1"/>
              </a:solidFill>
              <a:latin typeface="Avenir Book" charset="0"/>
              <a:ea typeface="Avenir Book" charset="0"/>
              <a:cs typeface="Avenir Book" charset="0"/>
            </a:endParaRPr>
          </a:p>
        </p:txBody>
      </p:sp>
      <p:sp>
        <p:nvSpPr>
          <p:cNvPr id="8" name="Rectangle 7"/>
          <p:cNvSpPr/>
          <p:nvPr/>
        </p:nvSpPr>
        <p:spPr>
          <a:xfrm>
            <a:off x="974884" y="1882900"/>
            <a:ext cx="7213516" cy="1200329"/>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SELECT income </a:t>
            </a:r>
          </a:p>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FROM </a:t>
            </a:r>
            <a:r>
              <a:rPr lang="en-US" sz="3600" dirty="0" err="1" smtClean="0">
                <a:solidFill>
                  <a:srgbClr val="0070C0"/>
                </a:solidFill>
                <a:latin typeface="Avenir Book" charset="0"/>
                <a:ea typeface="Avenir Book" charset="0"/>
                <a:cs typeface="Avenir Book" charset="0"/>
              </a:rPr>
              <a:t>tbl</a:t>
            </a:r>
            <a:endParaRPr lang="en-US" sz="3600" dirty="0" smtClean="0">
              <a:solidFill>
                <a:srgbClr val="0070C0"/>
              </a:solidFill>
              <a:latin typeface="Avenir Book" charset="0"/>
              <a:ea typeface="Avenir Book" charset="0"/>
              <a:cs typeface="Avenir Book" charset="0"/>
            </a:endParaRPr>
          </a:p>
        </p:txBody>
      </p:sp>
      <p:sp>
        <p:nvSpPr>
          <p:cNvPr id="9" name="Rectangle 8"/>
          <p:cNvSpPr/>
          <p:nvPr/>
        </p:nvSpPr>
        <p:spPr>
          <a:xfrm>
            <a:off x="974883" y="3465576"/>
            <a:ext cx="9506773" cy="1077218"/>
          </a:xfrm>
          <a:prstGeom prst="rect">
            <a:avLst/>
          </a:prstGeom>
          <a:solidFill>
            <a:schemeClr val="accent1">
              <a:lumMod val="20000"/>
              <a:lumOff val="80000"/>
            </a:schemeClr>
          </a:solidFill>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200" dirty="0" smtClean="0">
                <a:solidFill>
                  <a:srgbClr val="0070C0"/>
                </a:solidFill>
                <a:latin typeface="Avenir Book" charset="0"/>
                <a:ea typeface="Avenir Book" charset="0"/>
                <a:cs typeface="Avenir Book" charset="0"/>
              </a:rPr>
              <a:t>”Retrieve ’income’ field and records </a:t>
            </a:r>
            <a:r>
              <a:rPr lang="en-US" sz="3200" dirty="0" smtClean="0">
                <a:solidFill>
                  <a:srgbClr val="0070C0"/>
                </a:solidFill>
                <a:latin typeface="Avenir Book" charset="0"/>
                <a:ea typeface="Avenir Book" charset="0"/>
                <a:cs typeface="Avenir Book" charset="0"/>
              </a:rPr>
              <a:t>FROM table named </a:t>
            </a:r>
            <a:r>
              <a:rPr lang="en-US" sz="3200" dirty="0" err="1" smtClean="0">
                <a:solidFill>
                  <a:srgbClr val="0070C0"/>
                </a:solidFill>
                <a:latin typeface="Avenir Book" charset="0"/>
                <a:ea typeface="Avenir Book" charset="0"/>
                <a:cs typeface="Avenir Book" charset="0"/>
              </a:rPr>
              <a:t>tbl</a:t>
            </a:r>
            <a:r>
              <a:rPr lang="en-US" sz="3200" dirty="0" smtClean="0">
                <a:solidFill>
                  <a:srgbClr val="0070C0"/>
                </a:solidFill>
                <a:latin typeface="Avenir Book" charset="0"/>
                <a:ea typeface="Avenir Book" charset="0"/>
                <a:cs typeface="Avenir Book" charset="0"/>
              </a:rPr>
              <a:t>”</a:t>
            </a:r>
            <a:r>
              <a:rPr lang="en-US" sz="3200" dirty="0" smtClean="0">
                <a:solidFill>
                  <a:srgbClr val="0070C0"/>
                </a:solidFill>
                <a:latin typeface="Avenir Book" charset="0"/>
                <a:ea typeface="Avenir Book" charset="0"/>
                <a:cs typeface="Avenir Book" charset="0"/>
              </a:rPr>
              <a:t>  </a:t>
            </a:r>
            <a:endParaRPr lang="en-US" sz="3200" dirty="0" smtClean="0">
              <a:solidFill>
                <a:srgbClr val="0070C0"/>
              </a:solidFill>
              <a:latin typeface="Avenir Book" charset="0"/>
              <a:ea typeface="Avenir Book" charset="0"/>
              <a:cs typeface="Avenir Book" charset="0"/>
            </a:endParaRPr>
          </a:p>
        </p:txBody>
      </p:sp>
      <p:sp>
        <p:nvSpPr>
          <p:cNvPr id="11" name="Rectangle 10"/>
          <p:cNvSpPr/>
          <p:nvPr/>
        </p:nvSpPr>
        <p:spPr>
          <a:xfrm>
            <a:off x="5342247" y="1940075"/>
            <a:ext cx="5139410" cy="1077218"/>
          </a:xfrm>
          <a:prstGeom prst="rect">
            <a:avLst/>
          </a:prstGeom>
          <a:solidFill>
            <a:schemeClr val="bg1">
              <a:lumMod val="95000"/>
            </a:schemeClr>
          </a:solidFill>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200" dirty="0" smtClean="0">
                <a:solidFill>
                  <a:srgbClr val="0070C0"/>
                </a:solidFill>
                <a:latin typeface="Avenir Book" charset="0"/>
                <a:ea typeface="Avenir Book" charset="0"/>
                <a:cs typeface="Avenir Book" charset="0"/>
              </a:rPr>
              <a:t>R equivalent</a:t>
            </a:r>
          </a:p>
          <a:p>
            <a:pPr marL="20638" marR="0" lvl="0" indent="-20638" defTabSz="914400" eaLnBrk="1" fontAlgn="auto" latinLnBrk="0" hangingPunct="1">
              <a:lnSpc>
                <a:spcPct val="100000"/>
              </a:lnSpc>
              <a:spcBef>
                <a:spcPts val="0"/>
              </a:spcBef>
              <a:spcAft>
                <a:spcPts val="0"/>
              </a:spcAft>
              <a:buClrTx/>
              <a:buSzTx/>
              <a:buFont typeface="+mj-lt"/>
              <a:buNone/>
              <a:defRPr/>
            </a:pPr>
            <a:r>
              <a:rPr lang="en-US" sz="3200" dirty="0" smtClean="0">
                <a:solidFill>
                  <a:srgbClr val="0070C0"/>
                </a:solidFill>
                <a:latin typeface="Avenir Book" charset="0"/>
                <a:ea typeface="Avenir Book" charset="0"/>
                <a:cs typeface="Avenir Book" charset="0"/>
              </a:rPr>
              <a:t>&gt; </a:t>
            </a:r>
            <a:r>
              <a:rPr lang="en-US" sz="3200" dirty="0" err="1" smtClean="0">
                <a:solidFill>
                  <a:srgbClr val="0070C0"/>
                </a:solidFill>
                <a:latin typeface="Avenir Book" charset="0"/>
                <a:ea typeface="Avenir Book" charset="0"/>
                <a:cs typeface="Avenir Book" charset="0"/>
              </a:rPr>
              <a:t>tbl</a:t>
            </a:r>
            <a:r>
              <a:rPr lang="en-US" sz="3200" dirty="0" smtClean="0">
                <a:solidFill>
                  <a:srgbClr val="0070C0"/>
                </a:solidFill>
                <a:latin typeface="Avenir Book" charset="0"/>
                <a:ea typeface="Avenir Book" charset="0"/>
                <a:cs typeface="Avenir Book" charset="0"/>
              </a:rPr>
              <a:t>[, c(“income”)]</a:t>
            </a:r>
          </a:p>
        </p:txBody>
      </p:sp>
    </p:spTree>
    <p:extLst>
      <p:ext uri="{BB962C8B-B14F-4D97-AF65-F5344CB8AC3E}">
        <p14:creationId xmlns:p14="http://schemas.microsoft.com/office/powerpoint/2010/main" val="9842482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16</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1828800" y="653679"/>
            <a:ext cx="7213516" cy="646331"/>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A few examples</a:t>
            </a:r>
            <a:endParaRPr lang="en-US" sz="3200" dirty="0" smtClean="0">
              <a:solidFill>
                <a:srgbClr val="0070C0"/>
              </a:solidFill>
              <a:latin typeface="Avenir Book" charset="0"/>
              <a:ea typeface="Avenir Book" charset="0"/>
              <a:cs typeface="Avenir Book" charset="0"/>
            </a:endParaRPr>
          </a:p>
        </p:txBody>
      </p:sp>
      <p:sp>
        <p:nvSpPr>
          <p:cNvPr id="10" name="Rectangle 9"/>
          <p:cNvSpPr/>
          <p:nvPr/>
        </p:nvSpPr>
        <p:spPr>
          <a:xfrm>
            <a:off x="-641661" y="622902"/>
            <a:ext cx="2470461"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SQL</a:t>
            </a:r>
            <a:endParaRPr lang="en-US" sz="3600" dirty="0" smtClean="0">
              <a:solidFill>
                <a:schemeClr val="bg1"/>
              </a:solidFill>
              <a:latin typeface="Avenir Book" charset="0"/>
              <a:ea typeface="Avenir Book" charset="0"/>
              <a:cs typeface="Avenir Book" charset="0"/>
            </a:endParaRPr>
          </a:p>
        </p:txBody>
      </p:sp>
      <p:sp>
        <p:nvSpPr>
          <p:cNvPr id="8" name="Rectangle 7"/>
          <p:cNvSpPr/>
          <p:nvPr/>
        </p:nvSpPr>
        <p:spPr>
          <a:xfrm>
            <a:off x="1192782" y="1944455"/>
            <a:ext cx="7213516" cy="1200329"/>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SELECT income, state </a:t>
            </a:r>
          </a:p>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FROM </a:t>
            </a:r>
            <a:r>
              <a:rPr lang="en-US" sz="3600" dirty="0" err="1" smtClean="0">
                <a:solidFill>
                  <a:srgbClr val="0070C0"/>
                </a:solidFill>
                <a:latin typeface="Avenir Book" charset="0"/>
                <a:ea typeface="Avenir Book" charset="0"/>
                <a:cs typeface="Avenir Book" charset="0"/>
              </a:rPr>
              <a:t>tbl</a:t>
            </a:r>
            <a:endParaRPr lang="en-US" sz="3600" dirty="0" smtClean="0">
              <a:solidFill>
                <a:srgbClr val="0070C0"/>
              </a:solidFill>
              <a:latin typeface="Avenir Book" charset="0"/>
              <a:ea typeface="Avenir Book" charset="0"/>
              <a:cs typeface="Avenir Book" charset="0"/>
            </a:endParaRPr>
          </a:p>
        </p:txBody>
      </p:sp>
      <p:sp>
        <p:nvSpPr>
          <p:cNvPr id="9" name="Rectangle 8"/>
          <p:cNvSpPr/>
          <p:nvPr/>
        </p:nvSpPr>
        <p:spPr>
          <a:xfrm>
            <a:off x="1192782" y="3527131"/>
            <a:ext cx="9506772" cy="1077218"/>
          </a:xfrm>
          <a:prstGeom prst="rect">
            <a:avLst/>
          </a:prstGeom>
          <a:solidFill>
            <a:schemeClr val="accent1">
              <a:lumMod val="20000"/>
              <a:lumOff val="80000"/>
            </a:schemeClr>
          </a:solidFill>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200" dirty="0" smtClean="0">
                <a:solidFill>
                  <a:srgbClr val="0070C0"/>
                </a:solidFill>
                <a:latin typeface="Avenir Book" charset="0"/>
                <a:ea typeface="Avenir Book" charset="0"/>
                <a:cs typeface="Avenir Book" charset="0"/>
              </a:rPr>
              <a:t>”Retrieve ’income’ and ‘state’ fields and records </a:t>
            </a:r>
            <a:r>
              <a:rPr lang="en-US" sz="3200" dirty="0" smtClean="0">
                <a:solidFill>
                  <a:srgbClr val="0070C0"/>
                </a:solidFill>
                <a:latin typeface="Avenir Book" charset="0"/>
                <a:ea typeface="Avenir Book" charset="0"/>
                <a:cs typeface="Avenir Book" charset="0"/>
              </a:rPr>
              <a:t>FROM table named </a:t>
            </a:r>
            <a:r>
              <a:rPr lang="en-US" sz="3200" dirty="0" err="1" smtClean="0">
                <a:solidFill>
                  <a:srgbClr val="0070C0"/>
                </a:solidFill>
                <a:latin typeface="Avenir Book" charset="0"/>
                <a:ea typeface="Avenir Book" charset="0"/>
                <a:cs typeface="Avenir Book" charset="0"/>
              </a:rPr>
              <a:t>tbl</a:t>
            </a:r>
            <a:r>
              <a:rPr lang="en-US" sz="3200" dirty="0" smtClean="0">
                <a:solidFill>
                  <a:srgbClr val="0070C0"/>
                </a:solidFill>
                <a:latin typeface="Avenir Book" charset="0"/>
                <a:ea typeface="Avenir Book" charset="0"/>
                <a:cs typeface="Avenir Book" charset="0"/>
              </a:rPr>
              <a:t>”</a:t>
            </a:r>
            <a:r>
              <a:rPr lang="en-US" sz="3200" dirty="0" smtClean="0">
                <a:solidFill>
                  <a:srgbClr val="0070C0"/>
                </a:solidFill>
                <a:latin typeface="Avenir Book" charset="0"/>
                <a:ea typeface="Avenir Book" charset="0"/>
                <a:cs typeface="Avenir Book" charset="0"/>
              </a:rPr>
              <a:t>  </a:t>
            </a:r>
            <a:endParaRPr lang="en-US" sz="3200" dirty="0" smtClean="0">
              <a:solidFill>
                <a:srgbClr val="0070C0"/>
              </a:solidFill>
              <a:latin typeface="Avenir Book" charset="0"/>
              <a:ea typeface="Avenir Book" charset="0"/>
              <a:cs typeface="Avenir Book" charset="0"/>
            </a:endParaRPr>
          </a:p>
        </p:txBody>
      </p:sp>
      <p:sp>
        <p:nvSpPr>
          <p:cNvPr id="11" name="Rectangle 10"/>
          <p:cNvSpPr/>
          <p:nvPr/>
        </p:nvSpPr>
        <p:spPr>
          <a:xfrm>
            <a:off x="6320985" y="2001630"/>
            <a:ext cx="4378569" cy="1015663"/>
          </a:xfrm>
          <a:prstGeom prst="rect">
            <a:avLst/>
          </a:prstGeom>
          <a:solidFill>
            <a:schemeClr val="bg1">
              <a:lumMod val="95000"/>
            </a:schemeClr>
          </a:solidFill>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200" dirty="0" smtClean="0">
                <a:solidFill>
                  <a:srgbClr val="0070C0"/>
                </a:solidFill>
                <a:latin typeface="Avenir Book" charset="0"/>
                <a:ea typeface="Avenir Book" charset="0"/>
                <a:cs typeface="Avenir Book" charset="0"/>
              </a:rPr>
              <a:t>R equivalent</a:t>
            </a:r>
          </a:p>
          <a:p>
            <a:pPr marL="20638" marR="0" lvl="0" indent="-20638" defTabSz="914400" eaLnBrk="1" fontAlgn="auto" latinLnBrk="0" hangingPunct="1">
              <a:lnSpc>
                <a:spcPct val="100000"/>
              </a:lnSpc>
              <a:spcBef>
                <a:spcPts val="0"/>
              </a:spcBef>
              <a:spcAft>
                <a:spcPts val="0"/>
              </a:spcAft>
              <a:buClrTx/>
              <a:buSzTx/>
              <a:buFont typeface="+mj-lt"/>
              <a:buNone/>
              <a:defRPr/>
            </a:pPr>
            <a:r>
              <a:rPr lang="en-US" sz="2800" dirty="0" smtClean="0">
                <a:solidFill>
                  <a:srgbClr val="0070C0"/>
                </a:solidFill>
                <a:latin typeface="Avenir Book" charset="0"/>
                <a:ea typeface="Avenir Book" charset="0"/>
                <a:cs typeface="Avenir Book" charset="0"/>
              </a:rPr>
              <a:t>&gt; </a:t>
            </a:r>
            <a:r>
              <a:rPr lang="en-US" sz="2800" dirty="0" err="1" smtClean="0">
                <a:solidFill>
                  <a:srgbClr val="0070C0"/>
                </a:solidFill>
                <a:latin typeface="Avenir Book" charset="0"/>
                <a:ea typeface="Avenir Book" charset="0"/>
                <a:cs typeface="Avenir Book" charset="0"/>
              </a:rPr>
              <a:t>tbl</a:t>
            </a:r>
            <a:r>
              <a:rPr lang="en-US" sz="2800" dirty="0" smtClean="0">
                <a:solidFill>
                  <a:srgbClr val="0070C0"/>
                </a:solidFill>
                <a:latin typeface="Avenir Book" charset="0"/>
                <a:ea typeface="Avenir Book" charset="0"/>
                <a:cs typeface="Avenir Book" charset="0"/>
              </a:rPr>
              <a:t>[, c(“</a:t>
            </a:r>
            <a:r>
              <a:rPr lang="en-US" sz="2800" dirty="0" err="1" smtClean="0">
                <a:solidFill>
                  <a:srgbClr val="0070C0"/>
                </a:solidFill>
                <a:latin typeface="Avenir Book" charset="0"/>
                <a:ea typeface="Avenir Book" charset="0"/>
                <a:cs typeface="Avenir Book" charset="0"/>
              </a:rPr>
              <a:t>income”,”state</a:t>
            </a:r>
            <a:r>
              <a:rPr lang="en-US" sz="2800" dirty="0" smtClean="0">
                <a:solidFill>
                  <a:srgbClr val="0070C0"/>
                </a:solidFill>
                <a:latin typeface="Avenir Book" charset="0"/>
                <a:ea typeface="Avenir Book" charset="0"/>
                <a:cs typeface="Avenir Book" charset="0"/>
              </a:rPr>
              <a:t>”)</a:t>
            </a:r>
            <a:endParaRPr lang="en-US" sz="3200" dirty="0" smtClean="0">
              <a:solidFill>
                <a:srgbClr val="0070C0"/>
              </a:solidFill>
              <a:latin typeface="Avenir Book" charset="0"/>
              <a:ea typeface="Avenir Book" charset="0"/>
              <a:cs typeface="Avenir Book" charset="0"/>
            </a:endParaRPr>
          </a:p>
        </p:txBody>
      </p:sp>
    </p:spTree>
    <p:extLst>
      <p:ext uri="{BB962C8B-B14F-4D97-AF65-F5344CB8AC3E}">
        <p14:creationId xmlns:p14="http://schemas.microsoft.com/office/powerpoint/2010/main" val="190125835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17</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1828800" y="653679"/>
            <a:ext cx="7213516" cy="646331"/>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A few examples</a:t>
            </a:r>
            <a:endParaRPr lang="en-US" sz="3200" dirty="0" smtClean="0">
              <a:solidFill>
                <a:srgbClr val="0070C0"/>
              </a:solidFill>
              <a:latin typeface="Avenir Book" charset="0"/>
              <a:ea typeface="Avenir Book" charset="0"/>
              <a:cs typeface="Avenir Book" charset="0"/>
            </a:endParaRPr>
          </a:p>
        </p:txBody>
      </p:sp>
      <p:sp>
        <p:nvSpPr>
          <p:cNvPr id="10" name="Rectangle 9"/>
          <p:cNvSpPr/>
          <p:nvPr/>
        </p:nvSpPr>
        <p:spPr>
          <a:xfrm>
            <a:off x="-641661" y="622902"/>
            <a:ext cx="2470461"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SQL</a:t>
            </a:r>
            <a:endParaRPr lang="en-US" sz="3600" dirty="0" smtClean="0">
              <a:solidFill>
                <a:schemeClr val="bg1"/>
              </a:solidFill>
              <a:latin typeface="Avenir Book" charset="0"/>
              <a:ea typeface="Avenir Book" charset="0"/>
              <a:cs typeface="Avenir Book" charset="0"/>
            </a:endParaRPr>
          </a:p>
        </p:txBody>
      </p:sp>
      <p:sp>
        <p:nvSpPr>
          <p:cNvPr id="8" name="Rectangle 7"/>
          <p:cNvSpPr/>
          <p:nvPr/>
        </p:nvSpPr>
        <p:spPr>
          <a:xfrm>
            <a:off x="1192782" y="2003456"/>
            <a:ext cx="7213516" cy="1754326"/>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SELECT income, state </a:t>
            </a:r>
          </a:p>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FROM </a:t>
            </a:r>
            <a:r>
              <a:rPr lang="en-US" sz="3600" dirty="0" err="1" smtClean="0">
                <a:solidFill>
                  <a:srgbClr val="0070C0"/>
                </a:solidFill>
                <a:latin typeface="Avenir Book" charset="0"/>
                <a:ea typeface="Avenir Book" charset="0"/>
                <a:cs typeface="Avenir Book" charset="0"/>
              </a:rPr>
              <a:t>tbl</a:t>
            </a:r>
            <a:endParaRPr lang="en-US" sz="3600" dirty="0">
              <a:solidFill>
                <a:srgbClr val="0070C0"/>
              </a:solidFill>
              <a:latin typeface="Avenir Book" charset="0"/>
              <a:ea typeface="Avenir Book" charset="0"/>
              <a:cs typeface="Avenir Book" charset="0"/>
            </a:endParaRPr>
          </a:p>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LIMIT 10</a:t>
            </a:r>
          </a:p>
        </p:txBody>
      </p:sp>
      <p:sp>
        <p:nvSpPr>
          <p:cNvPr id="11" name="Rectangle 10"/>
          <p:cNvSpPr/>
          <p:nvPr/>
        </p:nvSpPr>
        <p:spPr>
          <a:xfrm>
            <a:off x="1192781" y="3929797"/>
            <a:ext cx="10290381" cy="1077218"/>
          </a:xfrm>
          <a:prstGeom prst="rect">
            <a:avLst/>
          </a:prstGeom>
          <a:solidFill>
            <a:schemeClr val="accent1">
              <a:lumMod val="20000"/>
              <a:lumOff val="80000"/>
            </a:schemeClr>
          </a:solidFill>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200" dirty="0" smtClean="0">
                <a:solidFill>
                  <a:srgbClr val="0070C0"/>
                </a:solidFill>
                <a:latin typeface="Avenir Book" charset="0"/>
                <a:ea typeface="Avenir Book" charset="0"/>
                <a:cs typeface="Avenir Book" charset="0"/>
              </a:rPr>
              <a:t>”Retrieve first 10 records of ’income’ and ‘state’ fields </a:t>
            </a:r>
            <a:r>
              <a:rPr lang="en-US" sz="3200" dirty="0" smtClean="0">
                <a:solidFill>
                  <a:srgbClr val="0070C0"/>
                </a:solidFill>
                <a:latin typeface="Avenir Book" charset="0"/>
                <a:ea typeface="Avenir Book" charset="0"/>
                <a:cs typeface="Avenir Book" charset="0"/>
              </a:rPr>
              <a:t>FROM table named </a:t>
            </a:r>
            <a:r>
              <a:rPr lang="en-US" sz="3200" dirty="0" err="1" smtClean="0">
                <a:solidFill>
                  <a:srgbClr val="0070C0"/>
                </a:solidFill>
                <a:latin typeface="Avenir Book" charset="0"/>
                <a:ea typeface="Avenir Book" charset="0"/>
                <a:cs typeface="Avenir Book" charset="0"/>
              </a:rPr>
              <a:t>tbl</a:t>
            </a:r>
            <a:r>
              <a:rPr lang="en-US" sz="3200" dirty="0" smtClean="0">
                <a:solidFill>
                  <a:srgbClr val="0070C0"/>
                </a:solidFill>
                <a:latin typeface="Avenir Book" charset="0"/>
                <a:ea typeface="Avenir Book" charset="0"/>
                <a:cs typeface="Avenir Book" charset="0"/>
              </a:rPr>
              <a:t>”</a:t>
            </a:r>
            <a:r>
              <a:rPr lang="en-US" sz="3200" dirty="0" smtClean="0">
                <a:solidFill>
                  <a:srgbClr val="0070C0"/>
                </a:solidFill>
                <a:latin typeface="Avenir Book" charset="0"/>
                <a:ea typeface="Avenir Book" charset="0"/>
                <a:cs typeface="Avenir Book" charset="0"/>
              </a:rPr>
              <a:t>  </a:t>
            </a:r>
            <a:endParaRPr lang="en-US" sz="3200" dirty="0" smtClean="0">
              <a:solidFill>
                <a:srgbClr val="0070C0"/>
              </a:solidFill>
              <a:latin typeface="Avenir Book" charset="0"/>
              <a:ea typeface="Avenir Book" charset="0"/>
              <a:cs typeface="Avenir Book" charset="0"/>
            </a:endParaRPr>
          </a:p>
        </p:txBody>
      </p:sp>
      <p:sp>
        <p:nvSpPr>
          <p:cNvPr id="12" name="Rectangle 11"/>
          <p:cNvSpPr/>
          <p:nvPr/>
        </p:nvSpPr>
        <p:spPr>
          <a:xfrm>
            <a:off x="6320985" y="2060631"/>
            <a:ext cx="5162178" cy="1015663"/>
          </a:xfrm>
          <a:prstGeom prst="rect">
            <a:avLst/>
          </a:prstGeom>
          <a:solidFill>
            <a:schemeClr val="bg1">
              <a:lumMod val="95000"/>
            </a:schemeClr>
          </a:solidFill>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200" dirty="0" smtClean="0">
                <a:solidFill>
                  <a:srgbClr val="0070C0"/>
                </a:solidFill>
                <a:latin typeface="Avenir Book" charset="0"/>
                <a:ea typeface="Avenir Book" charset="0"/>
                <a:cs typeface="Avenir Book" charset="0"/>
              </a:rPr>
              <a:t>R equivalent</a:t>
            </a:r>
          </a:p>
          <a:p>
            <a:pPr marL="20638" marR="0" lvl="0" indent="-20638" defTabSz="914400" eaLnBrk="1" fontAlgn="auto" latinLnBrk="0" hangingPunct="1">
              <a:lnSpc>
                <a:spcPct val="100000"/>
              </a:lnSpc>
              <a:spcBef>
                <a:spcPts val="0"/>
              </a:spcBef>
              <a:spcAft>
                <a:spcPts val="0"/>
              </a:spcAft>
              <a:buClrTx/>
              <a:buSzTx/>
              <a:buFont typeface="+mj-lt"/>
              <a:buNone/>
              <a:defRPr/>
            </a:pPr>
            <a:r>
              <a:rPr lang="en-US" sz="2800" dirty="0" smtClean="0">
                <a:solidFill>
                  <a:srgbClr val="0070C0"/>
                </a:solidFill>
                <a:latin typeface="Avenir Book" charset="0"/>
                <a:ea typeface="Avenir Book" charset="0"/>
                <a:cs typeface="Avenir Book" charset="0"/>
              </a:rPr>
              <a:t>&gt; </a:t>
            </a:r>
            <a:r>
              <a:rPr lang="en-US" sz="2800" dirty="0" err="1" smtClean="0">
                <a:solidFill>
                  <a:srgbClr val="0070C0"/>
                </a:solidFill>
                <a:latin typeface="Avenir Book" charset="0"/>
                <a:ea typeface="Avenir Book" charset="0"/>
                <a:cs typeface="Avenir Book" charset="0"/>
              </a:rPr>
              <a:t>tbl</a:t>
            </a:r>
            <a:r>
              <a:rPr lang="en-US" sz="2800" dirty="0" smtClean="0">
                <a:solidFill>
                  <a:srgbClr val="0070C0"/>
                </a:solidFill>
                <a:latin typeface="Avenir Book" charset="0"/>
                <a:ea typeface="Avenir Book" charset="0"/>
                <a:cs typeface="Avenir Book" charset="0"/>
              </a:rPr>
              <a:t>[1:10, c(“</a:t>
            </a:r>
            <a:r>
              <a:rPr lang="en-US" sz="2800" dirty="0" err="1" smtClean="0">
                <a:solidFill>
                  <a:srgbClr val="0070C0"/>
                </a:solidFill>
                <a:latin typeface="Avenir Book" charset="0"/>
                <a:ea typeface="Avenir Book" charset="0"/>
                <a:cs typeface="Avenir Book" charset="0"/>
              </a:rPr>
              <a:t>income”,”state</a:t>
            </a:r>
            <a:r>
              <a:rPr lang="en-US" sz="2800" dirty="0" smtClean="0">
                <a:solidFill>
                  <a:srgbClr val="0070C0"/>
                </a:solidFill>
                <a:latin typeface="Avenir Book" charset="0"/>
                <a:ea typeface="Avenir Book" charset="0"/>
                <a:cs typeface="Avenir Book" charset="0"/>
              </a:rPr>
              <a:t>”)</a:t>
            </a:r>
            <a:endParaRPr lang="en-US" sz="3200" dirty="0" smtClean="0">
              <a:solidFill>
                <a:srgbClr val="0070C0"/>
              </a:solidFill>
              <a:latin typeface="Avenir Book" charset="0"/>
              <a:ea typeface="Avenir Book" charset="0"/>
              <a:cs typeface="Avenir Book" charset="0"/>
            </a:endParaRPr>
          </a:p>
        </p:txBody>
      </p:sp>
    </p:spTree>
    <p:extLst>
      <p:ext uri="{BB962C8B-B14F-4D97-AF65-F5344CB8AC3E}">
        <p14:creationId xmlns:p14="http://schemas.microsoft.com/office/powerpoint/2010/main" val="186270170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18</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1828800" y="653679"/>
            <a:ext cx="7213516" cy="646331"/>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A few examples</a:t>
            </a:r>
            <a:endParaRPr lang="en-US" sz="3200" dirty="0" smtClean="0">
              <a:solidFill>
                <a:srgbClr val="0070C0"/>
              </a:solidFill>
              <a:latin typeface="Avenir Book" charset="0"/>
              <a:ea typeface="Avenir Book" charset="0"/>
              <a:cs typeface="Avenir Book" charset="0"/>
            </a:endParaRPr>
          </a:p>
        </p:txBody>
      </p:sp>
      <p:sp>
        <p:nvSpPr>
          <p:cNvPr id="10" name="Rectangle 9"/>
          <p:cNvSpPr/>
          <p:nvPr/>
        </p:nvSpPr>
        <p:spPr>
          <a:xfrm>
            <a:off x="-641661" y="622902"/>
            <a:ext cx="2470461"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SQL</a:t>
            </a:r>
            <a:endParaRPr lang="en-US" sz="3600" dirty="0" smtClean="0">
              <a:solidFill>
                <a:schemeClr val="bg1"/>
              </a:solidFill>
              <a:latin typeface="Avenir Book" charset="0"/>
              <a:ea typeface="Avenir Book" charset="0"/>
              <a:cs typeface="Avenir Book" charset="0"/>
            </a:endParaRPr>
          </a:p>
        </p:txBody>
      </p:sp>
      <p:sp>
        <p:nvSpPr>
          <p:cNvPr id="8" name="Rectangle 7"/>
          <p:cNvSpPr/>
          <p:nvPr/>
        </p:nvSpPr>
        <p:spPr>
          <a:xfrm>
            <a:off x="593569" y="1986873"/>
            <a:ext cx="7213516" cy="2308324"/>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SELECT income, state</a:t>
            </a:r>
          </a:p>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FROM </a:t>
            </a:r>
            <a:r>
              <a:rPr lang="en-US" sz="3600" dirty="0" err="1" smtClean="0">
                <a:solidFill>
                  <a:srgbClr val="0070C0"/>
                </a:solidFill>
                <a:latin typeface="Avenir Book" charset="0"/>
                <a:ea typeface="Avenir Book" charset="0"/>
                <a:cs typeface="Avenir Book" charset="0"/>
              </a:rPr>
              <a:t>tbl</a:t>
            </a:r>
            <a:endParaRPr lang="en-US" sz="3600" dirty="0" smtClean="0">
              <a:solidFill>
                <a:srgbClr val="0070C0"/>
              </a:solidFill>
              <a:latin typeface="Avenir Book" charset="0"/>
              <a:ea typeface="Avenir Book" charset="0"/>
              <a:cs typeface="Avenir Book" charset="0"/>
            </a:endParaRPr>
          </a:p>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WHERE region = ’Midwest’</a:t>
            </a:r>
            <a:endParaRPr lang="en-US" sz="3600" dirty="0">
              <a:solidFill>
                <a:srgbClr val="0070C0"/>
              </a:solidFill>
              <a:latin typeface="Avenir Book" charset="0"/>
              <a:ea typeface="Avenir Book" charset="0"/>
              <a:cs typeface="Avenir Book" charset="0"/>
            </a:endParaRPr>
          </a:p>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LIMIT 10</a:t>
            </a:r>
          </a:p>
        </p:txBody>
      </p:sp>
      <p:sp>
        <p:nvSpPr>
          <p:cNvPr id="11" name="Rectangle 10"/>
          <p:cNvSpPr/>
          <p:nvPr/>
        </p:nvSpPr>
        <p:spPr>
          <a:xfrm>
            <a:off x="593569" y="4482479"/>
            <a:ext cx="7213516" cy="1569660"/>
          </a:xfrm>
          <a:prstGeom prst="rect">
            <a:avLst/>
          </a:prstGeom>
          <a:solidFill>
            <a:schemeClr val="accent1">
              <a:lumMod val="20000"/>
              <a:lumOff val="80000"/>
            </a:schemeClr>
          </a:solidFill>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200" dirty="0" smtClean="0">
                <a:solidFill>
                  <a:srgbClr val="0070C0"/>
                </a:solidFill>
                <a:latin typeface="Avenir Book" charset="0"/>
                <a:ea typeface="Avenir Book" charset="0"/>
                <a:cs typeface="Avenir Book" charset="0"/>
              </a:rPr>
              <a:t>”Retrieve first 10 records of ’income’ and ‘state’ fields </a:t>
            </a:r>
            <a:r>
              <a:rPr lang="en-US" sz="3200" dirty="0" smtClean="0">
                <a:solidFill>
                  <a:srgbClr val="0070C0"/>
                </a:solidFill>
                <a:latin typeface="Avenir Book" charset="0"/>
                <a:ea typeface="Avenir Book" charset="0"/>
                <a:cs typeface="Avenir Book" charset="0"/>
              </a:rPr>
              <a:t>FROM table named </a:t>
            </a:r>
            <a:r>
              <a:rPr lang="en-US" sz="3200" dirty="0" err="1" smtClean="0">
                <a:solidFill>
                  <a:srgbClr val="0070C0"/>
                </a:solidFill>
                <a:latin typeface="Avenir Book" charset="0"/>
                <a:ea typeface="Avenir Book" charset="0"/>
                <a:cs typeface="Avenir Book" charset="0"/>
              </a:rPr>
              <a:t>tbl</a:t>
            </a:r>
            <a:r>
              <a:rPr lang="en-US" sz="3200" dirty="0" smtClean="0">
                <a:solidFill>
                  <a:srgbClr val="0070C0"/>
                </a:solidFill>
                <a:latin typeface="Avenir Book" charset="0"/>
                <a:ea typeface="Avenir Book" charset="0"/>
                <a:cs typeface="Avenir Book" charset="0"/>
              </a:rPr>
              <a:t> </a:t>
            </a:r>
            <a:r>
              <a:rPr lang="en-US" sz="3200" dirty="0">
                <a:solidFill>
                  <a:srgbClr val="0070C0"/>
                </a:solidFill>
                <a:latin typeface="Avenir Book" charset="0"/>
                <a:ea typeface="Avenir Book" charset="0"/>
                <a:cs typeface="Avenir Book" charset="0"/>
              </a:rPr>
              <a:t>if region is in the ’Midwest’ </a:t>
            </a:r>
            <a:r>
              <a:rPr lang="en-US" sz="3200" dirty="0" smtClean="0">
                <a:solidFill>
                  <a:srgbClr val="0070C0"/>
                </a:solidFill>
                <a:latin typeface="Avenir Book" charset="0"/>
                <a:ea typeface="Avenir Book" charset="0"/>
                <a:cs typeface="Avenir Book" charset="0"/>
              </a:rPr>
              <a:t>”</a:t>
            </a:r>
            <a:r>
              <a:rPr lang="en-US" sz="3200" dirty="0" smtClean="0">
                <a:solidFill>
                  <a:srgbClr val="0070C0"/>
                </a:solidFill>
                <a:latin typeface="Avenir Book" charset="0"/>
                <a:ea typeface="Avenir Book" charset="0"/>
                <a:cs typeface="Avenir Book" charset="0"/>
              </a:rPr>
              <a:t>  </a:t>
            </a:r>
            <a:endParaRPr lang="en-US" sz="3200" dirty="0" smtClean="0">
              <a:solidFill>
                <a:srgbClr val="0070C0"/>
              </a:solidFill>
              <a:latin typeface="Avenir Book" charset="0"/>
              <a:ea typeface="Avenir Book" charset="0"/>
              <a:cs typeface="Avenir Book" charset="0"/>
            </a:endParaRPr>
          </a:p>
        </p:txBody>
      </p:sp>
      <p:sp>
        <p:nvSpPr>
          <p:cNvPr id="9" name="Rectangle 8"/>
          <p:cNvSpPr/>
          <p:nvPr/>
        </p:nvSpPr>
        <p:spPr>
          <a:xfrm>
            <a:off x="6734360" y="1986873"/>
            <a:ext cx="5457639" cy="1692771"/>
          </a:xfrm>
          <a:prstGeom prst="rect">
            <a:avLst/>
          </a:prstGeom>
          <a:solidFill>
            <a:schemeClr val="bg1">
              <a:lumMod val="95000"/>
            </a:schemeClr>
          </a:solidFill>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2800" dirty="0" smtClean="0">
                <a:solidFill>
                  <a:srgbClr val="0070C0"/>
                </a:solidFill>
                <a:latin typeface="Avenir Book" charset="0"/>
                <a:ea typeface="Avenir Book" charset="0"/>
                <a:cs typeface="Avenir Book" charset="0"/>
              </a:rPr>
              <a:t>R equivalent</a:t>
            </a:r>
          </a:p>
          <a:p>
            <a:pPr marL="20638" marR="0" lvl="0" indent="-20638" defTabSz="914400" eaLnBrk="1" fontAlgn="auto" latinLnBrk="0" hangingPunct="1">
              <a:lnSpc>
                <a:spcPct val="100000"/>
              </a:lnSpc>
              <a:spcBef>
                <a:spcPts val="0"/>
              </a:spcBef>
              <a:spcAft>
                <a:spcPts val="0"/>
              </a:spcAft>
              <a:buClrTx/>
              <a:buSzTx/>
              <a:buFont typeface="+mj-lt"/>
              <a:buNone/>
              <a:defRPr/>
            </a:pPr>
            <a:r>
              <a:rPr lang="en-US" sz="2400" dirty="0" smtClean="0">
                <a:solidFill>
                  <a:srgbClr val="0070C0"/>
                </a:solidFill>
                <a:latin typeface="Avenir Book" charset="0"/>
                <a:ea typeface="Avenir Book" charset="0"/>
                <a:cs typeface="Avenir Book" charset="0"/>
              </a:rPr>
              <a:t>&gt; a &lt;- </a:t>
            </a:r>
            <a:r>
              <a:rPr lang="en-US" sz="2400" dirty="0" err="1" smtClean="0">
                <a:solidFill>
                  <a:srgbClr val="0070C0"/>
                </a:solidFill>
                <a:latin typeface="Avenir Book" charset="0"/>
                <a:ea typeface="Avenir Book" charset="0"/>
                <a:cs typeface="Avenir Book" charset="0"/>
              </a:rPr>
              <a:t>tbl</a:t>
            </a:r>
            <a:r>
              <a:rPr lang="en-US" sz="2400" dirty="0" smtClean="0">
                <a:solidFill>
                  <a:srgbClr val="0070C0"/>
                </a:solidFill>
                <a:latin typeface="Avenir Book" charset="0"/>
                <a:ea typeface="Avenir Book" charset="0"/>
                <a:cs typeface="Avenir Book" charset="0"/>
              </a:rPr>
              <a:t>[</a:t>
            </a:r>
            <a:r>
              <a:rPr lang="en-US" sz="2400" dirty="0" err="1" smtClean="0">
                <a:solidFill>
                  <a:srgbClr val="0070C0"/>
                </a:solidFill>
                <a:latin typeface="Avenir Book" charset="0"/>
                <a:ea typeface="Avenir Book" charset="0"/>
                <a:cs typeface="Avenir Book" charset="0"/>
              </a:rPr>
              <a:t>tbl$region</a:t>
            </a:r>
            <a:r>
              <a:rPr lang="en-US" sz="2400" dirty="0" smtClean="0">
                <a:solidFill>
                  <a:srgbClr val="0070C0"/>
                </a:solidFill>
                <a:latin typeface="Avenir Book" charset="0"/>
                <a:ea typeface="Avenir Book" charset="0"/>
                <a:cs typeface="Avenir Book" charset="0"/>
              </a:rPr>
              <a:t> == “Midwest”, c(“</a:t>
            </a:r>
            <a:r>
              <a:rPr lang="en-US" sz="2400" dirty="0" err="1" smtClean="0">
                <a:solidFill>
                  <a:srgbClr val="0070C0"/>
                </a:solidFill>
                <a:latin typeface="Avenir Book" charset="0"/>
                <a:ea typeface="Avenir Book" charset="0"/>
                <a:cs typeface="Avenir Book" charset="0"/>
              </a:rPr>
              <a:t>income”,”state</a:t>
            </a:r>
            <a:r>
              <a:rPr lang="en-US" sz="2400" dirty="0" smtClean="0">
                <a:solidFill>
                  <a:srgbClr val="0070C0"/>
                </a:solidFill>
                <a:latin typeface="Avenir Book" charset="0"/>
                <a:ea typeface="Avenir Book" charset="0"/>
                <a:cs typeface="Avenir Book" charset="0"/>
              </a:rPr>
              <a:t>”)</a:t>
            </a:r>
          </a:p>
          <a:p>
            <a:pPr marL="20638" marR="0" lvl="0" indent="-20638" defTabSz="914400" eaLnBrk="1" fontAlgn="auto" latinLnBrk="0" hangingPunct="1">
              <a:lnSpc>
                <a:spcPct val="100000"/>
              </a:lnSpc>
              <a:spcBef>
                <a:spcPts val="0"/>
              </a:spcBef>
              <a:spcAft>
                <a:spcPts val="0"/>
              </a:spcAft>
              <a:buClrTx/>
              <a:buSzTx/>
              <a:buFont typeface="+mj-lt"/>
              <a:buNone/>
              <a:defRPr/>
            </a:pPr>
            <a:r>
              <a:rPr lang="en-US" sz="2400" dirty="0" smtClean="0">
                <a:solidFill>
                  <a:srgbClr val="0070C0"/>
                </a:solidFill>
                <a:latin typeface="Avenir Book" charset="0"/>
                <a:ea typeface="Avenir Book" charset="0"/>
                <a:cs typeface="Avenir Book" charset="0"/>
              </a:rPr>
              <a:t>&gt; b &lt;- a[1:10,]</a:t>
            </a:r>
          </a:p>
        </p:txBody>
      </p:sp>
    </p:spTree>
    <p:extLst>
      <p:ext uri="{BB962C8B-B14F-4D97-AF65-F5344CB8AC3E}">
        <p14:creationId xmlns:p14="http://schemas.microsoft.com/office/powerpoint/2010/main" val="149012376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19</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1828800" y="653679"/>
            <a:ext cx="7213516" cy="646331"/>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3600" dirty="0" smtClean="0">
                <a:solidFill>
                  <a:srgbClr val="0070C0"/>
                </a:solidFill>
                <a:latin typeface="Avenir Book" charset="0"/>
                <a:ea typeface="Avenir Book" charset="0"/>
                <a:cs typeface="Avenir Book" charset="0"/>
              </a:rPr>
              <a:t>How to use</a:t>
            </a:r>
            <a:endParaRPr lang="en-US" sz="3200" dirty="0" smtClean="0">
              <a:solidFill>
                <a:srgbClr val="0070C0"/>
              </a:solidFill>
              <a:latin typeface="Avenir Book" charset="0"/>
              <a:ea typeface="Avenir Book" charset="0"/>
              <a:cs typeface="Avenir Book" charset="0"/>
            </a:endParaRPr>
          </a:p>
        </p:txBody>
      </p:sp>
      <p:sp>
        <p:nvSpPr>
          <p:cNvPr id="10" name="Rectangle 9"/>
          <p:cNvSpPr/>
          <p:nvPr/>
        </p:nvSpPr>
        <p:spPr>
          <a:xfrm>
            <a:off x="-641661" y="622902"/>
            <a:ext cx="2470461"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SQL</a:t>
            </a:r>
            <a:endParaRPr lang="en-US" sz="3600" dirty="0" smtClean="0">
              <a:solidFill>
                <a:schemeClr val="bg1"/>
              </a:solidFill>
              <a:latin typeface="Avenir Book" charset="0"/>
              <a:ea typeface="Avenir Book" charset="0"/>
              <a:cs typeface="Avenir Book" charset="0"/>
            </a:endParaRPr>
          </a:p>
        </p:txBody>
      </p:sp>
      <p:sp>
        <p:nvSpPr>
          <p:cNvPr id="8" name="Rectangle 7"/>
          <p:cNvSpPr/>
          <p:nvPr/>
        </p:nvSpPr>
        <p:spPr>
          <a:xfrm>
            <a:off x="997606" y="1731692"/>
            <a:ext cx="10255864" cy="3970318"/>
          </a:xfrm>
          <a:prstGeom prst="rect">
            <a:avLst/>
          </a:prstGeom>
        </p:spPr>
        <p:txBody>
          <a:bodyPr wrap="square">
            <a:spAutoFit/>
          </a:bodyPr>
          <a:lstStyle/>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smtClean="0">
                <a:solidFill>
                  <a:schemeClr val="bg1">
                    <a:lumMod val="50000"/>
                  </a:schemeClr>
                </a:solidFill>
                <a:latin typeface="Avenir Book" charset="0"/>
                <a:ea typeface="Avenir Book" charset="0"/>
                <a:cs typeface="Avenir Book" charset="0"/>
              </a:rPr>
              <a:t>Usually, SQL statements would be executed via command line or an Interactive Development Environment (IDE) to interact with databases</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smtClean="0">
                <a:solidFill>
                  <a:schemeClr val="bg1">
                    <a:lumMod val="50000"/>
                  </a:schemeClr>
                </a:solidFill>
                <a:latin typeface="Avenir Book" charset="0"/>
                <a:ea typeface="Avenir Book" charset="0"/>
                <a:cs typeface="Avenir Book" charset="0"/>
              </a:rPr>
              <a:t>In R, SQL can only be used via the library </a:t>
            </a:r>
            <a:r>
              <a:rPr lang="en-US" sz="3600" i="1" dirty="0" err="1" smtClean="0">
                <a:solidFill>
                  <a:schemeClr val="bg1">
                    <a:lumMod val="50000"/>
                  </a:schemeClr>
                </a:solidFill>
                <a:latin typeface="Avenir Book" charset="0"/>
                <a:ea typeface="Avenir Book" charset="0"/>
                <a:cs typeface="Avenir Book" charset="0"/>
              </a:rPr>
              <a:t>sqldf</a:t>
            </a:r>
            <a:r>
              <a:rPr lang="en-US" sz="3600" dirty="0" smtClean="0">
                <a:solidFill>
                  <a:schemeClr val="bg1">
                    <a:lumMod val="50000"/>
                  </a:schemeClr>
                </a:solidFill>
                <a:latin typeface="Avenir Book" charset="0"/>
                <a:ea typeface="Avenir Book" charset="0"/>
                <a:cs typeface="Avenir Book" charset="0"/>
              </a:rPr>
              <a:t>, which operates on data frames. </a:t>
            </a:r>
          </a:p>
          <a:p>
            <a:pPr marL="1028700" lvl="1" indent="-571500" eaLnBrk="1" fontAlgn="auto" hangingPunct="1">
              <a:spcBef>
                <a:spcPts val="0"/>
              </a:spcBef>
              <a:spcAft>
                <a:spcPts val="0"/>
              </a:spcAft>
              <a:buFont typeface="Arial" charset="0"/>
              <a:buChar char="•"/>
              <a:defRPr/>
            </a:pPr>
            <a:r>
              <a:rPr lang="en-US" sz="3200" dirty="0" smtClean="0">
                <a:solidFill>
                  <a:schemeClr val="bg1">
                    <a:lumMod val="50000"/>
                  </a:schemeClr>
                </a:solidFill>
                <a:latin typeface="Avenir Book" charset="0"/>
                <a:ea typeface="Avenir Book" charset="0"/>
                <a:cs typeface="Avenir Book" charset="0"/>
              </a:rPr>
              <a:t>Good way to get accustomed</a:t>
            </a:r>
          </a:p>
        </p:txBody>
      </p:sp>
    </p:spTree>
    <p:extLst>
      <p:ext uri="{BB962C8B-B14F-4D97-AF65-F5344CB8AC3E}">
        <p14:creationId xmlns:p14="http://schemas.microsoft.com/office/powerpoint/2010/main" val="6206510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774700"/>
            <a:ext cx="3028950" cy="708025"/>
          </a:xfrm>
          <a:prstGeom prst="rect">
            <a:avLst/>
          </a:prstGeom>
          <a:solidFill>
            <a:schemeClr val="accent5">
              <a:lumMod val="75000"/>
            </a:schemeClr>
          </a:solidFill>
        </p:spPr>
        <p:txBody>
          <a:bodyPr>
            <a:spAutoFit/>
          </a:bodyPr>
          <a:lstStyle/>
          <a:p>
            <a:pPr lvl="1" eaLnBrk="1" fontAlgn="auto" hangingPunct="1">
              <a:spcBef>
                <a:spcPts val="0"/>
              </a:spcBef>
              <a:spcAft>
                <a:spcPts val="0"/>
              </a:spcAft>
              <a:defRPr/>
            </a:pPr>
            <a:r>
              <a:rPr lang="en-US" sz="4000" dirty="0">
                <a:solidFill>
                  <a:schemeClr val="bg1"/>
                </a:solidFill>
                <a:latin typeface="Avenir Book" charset="0"/>
                <a:ea typeface="Avenir Book" charset="0"/>
                <a:cs typeface="Avenir Book" charset="0"/>
              </a:rPr>
              <a:t>Roadmap</a:t>
            </a:r>
            <a:endParaRPr lang="en-US" sz="2800" dirty="0">
              <a:solidFill>
                <a:schemeClr val="bg1"/>
              </a:solidFill>
              <a:latin typeface="Avenir Book" charset="0"/>
              <a:ea typeface="Avenir Book" charset="0"/>
              <a:cs typeface="Avenir Book" charset="0"/>
            </a:endParaRPr>
          </a:p>
        </p:txBody>
      </p:sp>
      <p:sp>
        <p:nvSpPr>
          <p:cNvPr id="6" name="TextBox 5"/>
          <p:cNvSpPr txBox="1"/>
          <p:nvPr/>
        </p:nvSpPr>
        <p:spPr>
          <a:xfrm>
            <a:off x="1460500" y="1887538"/>
            <a:ext cx="9226550" cy="2862322"/>
          </a:xfrm>
          <a:prstGeom prst="rect">
            <a:avLst/>
          </a:prstGeom>
          <a:noFill/>
        </p:spPr>
        <p:txBody>
          <a:bodyPr>
            <a:spAutoFit/>
          </a:bodyPr>
          <a:lstStyle/>
          <a:p>
            <a:pPr marL="571500" indent="-571500" eaLnBrk="1" fontAlgn="auto" hangingPunct="1">
              <a:spcBef>
                <a:spcPts val="0"/>
              </a:spcBef>
              <a:spcAft>
                <a:spcPts val="0"/>
              </a:spcAft>
              <a:buFont typeface="Arial" charset="0"/>
              <a:buChar char="•"/>
              <a:defRPr/>
            </a:pPr>
            <a:r>
              <a:rPr lang="en-US" sz="3600" dirty="0" err="1" smtClean="0">
                <a:solidFill>
                  <a:schemeClr val="tx2"/>
                </a:solidFill>
                <a:latin typeface="Avenir Book" charset="0"/>
                <a:ea typeface="Avenir Book" charset="0"/>
                <a:cs typeface="Avenir Book" charset="0"/>
              </a:rPr>
              <a:t>Homeworks</a:t>
            </a:r>
            <a:r>
              <a:rPr lang="en-US" sz="3600" dirty="0" smtClean="0">
                <a:solidFill>
                  <a:schemeClr val="tx2"/>
                </a:solidFill>
                <a:latin typeface="Avenir Book" charset="0"/>
                <a:ea typeface="Avenir Book" charset="0"/>
                <a:cs typeface="Avenir Book" charset="0"/>
              </a:rPr>
              <a:t> #3 + #4</a:t>
            </a:r>
            <a:endParaRPr lang="en-US" sz="3600" dirty="0">
              <a:solidFill>
                <a:schemeClr val="tx2"/>
              </a:solidFill>
              <a:latin typeface="Avenir Book" charset="0"/>
              <a:ea typeface="Avenir Book" charset="0"/>
              <a:cs typeface="Avenir Book" charset="0"/>
            </a:endParaRPr>
          </a:p>
          <a:p>
            <a:pPr marL="571500" indent="-571500" eaLnBrk="1" fontAlgn="auto" hangingPunct="1">
              <a:spcBef>
                <a:spcPts val="0"/>
              </a:spcBef>
              <a:spcAft>
                <a:spcPts val="0"/>
              </a:spcAft>
              <a:buFont typeface="Arial" charset="0"/>
              <a:buChar char="•"/>
              <a:defRPr/>
            </a:pPr>
            <a:r>
              <a:rPr lang="en-US" sz="3600" dirty="0" smtClean="0">
                <a:solidFill>
                  <a:schemeClr val="bg1">
                    <a:lumMod val="65000"/>
                  </a:schemeClr>
                </a:solidFill>
                <a:latin typeface="Avenir Book" charset="0"/>
                <a:ea typeface="Avenir Book" charset="0"/>
                <a:cs typeface="Avenir Book" charset="0"/>
              </a:rPr>
              <a:t>SQL + how data is really stored</a:t>
            </a:r>
          </a:p>
          <a:p>
            <a:pPr marL="571500" indent="-571500" eaLnBrk="1" fontAlgn="auto" hangingPunct="1">
              <a:spcBef>
                <a:spcPts val="0"/>
              </a:spcBef>
              <a:spcAft>
                <a:spcPts val="0"/>
              </a:spcAft>
              <a:buFont typeface="Arial" charset="0"/>
              <a:buChar char="•"/>
              <a:defRPr/>
            </a:pPr>
            <a:r>
              <a:rPr lang="en-US" sz="3600" dirty="0" smtClean="0">
                <a:solidFill>
                  <a:schemeClr val="bg1">
                    <a:lumMod val="65000"/>
                  </a:schemeClr>
                </a:solidFill>
                <a:latin typeface="Avenir Book" charset="0"/>
                <a:ea typeface="Avenir Book" charset="0"/>
                <a:cs typeface="Avenir Book" charset="0"/>
              </a:rPr>
              <a:t>&lt;break/&gt;</a:t>
            </a:r>
            <a:endParaRPr lang="en-US" sz="3600" dirty="0">
              <a:solidFill>
                <a:schemeClr val="bg1">
                  <a:lumMod val="65000"/>
                </a:schemeClr>
              </a:solidFill>
              <a:latin typeface="Avenir Book" charset="0"/>
              <a:ea typeface="Avenir Book" charset="0"/>
              <a:cs typeface="Avenir Book" charset="0"/>
            </a:endParaRPr>
          </a:p>
          <a:p>
            <a:pPr marL="571500" indent="-571500" eaLnBrk="1" fontAlgn="auto" hangingPunct="1">
              <a:spcBef>
                <a:spcPts val="0"/>
              </a:spcBef>
              <a:spcAft>
                <a:spcPts val="0"/>
              </a:spcAft>
              <a:buFont typeface="Arial" charset="0"/>
              <a:buChar char="•"/>
              <a:defRPr/>
            </a:pPr>
            <a:r>
              <a:rPr lang="en-US" sz="3600" dirty="0" smtClean="0">
                <a:solidFill>
                  <a:schemeClr val="bg1">
                    <a:lumMod val="65000"/>
                  </a:schemeClr>
                </a:solidFill>
                <a:latin typeface="Avenir Book" charset="0"/>
                <a:ea typeface="Avenir Book" charset="0"/>
                <a:cs typeface="Avenir Book" charset="0"/>
              </a:rPr>
              <a:t>HTML, CSS + web pages</a:t>
            </a:r>
            <a:endParaRPr lang="en-US" sz="3600" dirty="0">
              <a:solidFill>
                <a:schemeClr val="bg1">
                  <a:lumMod val="65000"/>
                </a:schemeClr>
              </a:solidFill>
              <a:latin typeface="Avenir Book" charset="0"/>
              <a:ea typeface="Avenir Book" charset="0"/>
              <a:cs typeface="Avenir Book" charset="0"/>
            </a:endParaRPr>
          </a:p>
          <a:p>
            <a:pPr marL="571500" indent="-571500" eaLnBrk="1" fontAlgn="auto" hangingPunct="1">
              <a:spcBef>
                <a:spcPts val="0"/>
              </a:spcBef>
              <a:spcAft>
                <a:spcPts val="0"/>
              </a:spcAft>
              <a:buFont typeface="Arial" charset="0"/>
              <a:buChar char="•"/>
              <a:defRPr/>
            </a:pPr>
            <a:endParaRPr lang="en-US" sz="3600" dirty="0">
              <a:solidFill>
                <a:schemeClr val="bg1">
                  <a:lumMod val="65000"/>
                </a:schemeClr>
              </a:solidFill>
              <a:latin typeface="Avenir Book" charset="0"/>
              <a:ea typeface="Avenir Book" charset="0"/>
              <a:cs typeface="Avenir Book" charset="0"/>
            </a:endParaRPr>
          </a:p>
        </p:txBody>
      </p:sp>
      <p:sp>
        <p:nvSpPr>
          <p:cNvPr id="2" name="Slide Number Placeholder 1"/>
          <p:cNvSpPr>
            <a:spLocks noGrp="1"/>
          </p:cNvSpPr>
          <p:nvPr>
            <p:ph type="sldNum" sz="quarter" idx="12"/>
          </p:nvPr>
        </p:nvSpPr>
        <p:spPr/>
        <p:txBody>
          <a:bodyPr/>
          <a:lstStyle/>
          <a:p>
            <a:pPr>
              <a:defRPr/>
            </a:pPr>
            <a:fld id="{4AB772E9-8415-2140-9747-1B481312A853}" type="slidenum">
              <a:rPr lang="en-US"/>
              <a:pPr>
                <a:defRPr/>
              </a:pPr>
              <a:t>2</a:t>
            </a:fld>
            <a:endParaRPr lang="en-US"/>
          </a:p>
        </p:txBody>
      </p:sp>
      <p:sp>
        <p:nvSpPr>
          <p:cNvPr id="8" name="Rectangle 7"/>
          <p:cNvSpPr/>
          <p:nvPr/>
        </p:nvSpPr>
        <p:spPr>
          <a:xfrm>
            <a:off x="185738" y="6354763"/>
            <a:ext cx="5402262" cy="368300"/>
          </a:xfrm>
          <a:prstGeom prst="rect">
            <a:avLst/>
          </a:prstGeom>
        </p:spPr>
        <p:txBody>
          <a:bodyPr wrap="none">
            <a:spAutoFit/>
          </a:bodyPr>
          <a:lstStyle/>
          <a:p>
            <a:pPr eaLnBrk="1" fontAlgn="auto" hangingPunct="1">
              <a:spcBef>
                <a:spcPts val="0"/>
              </a:spcBef>
              <a:spcAft>
                <a:spcPts val="0"/>
              </a:spcAft>
              <a:defRPr/>
            </a:pPr>
            <a:r>
              <a:rPr lang="en-US" dirty="0">
                <a:solidFill>
                  <a:schemeClr val="bg1">
                    <a:lumMod val="75000"/>
                  </a:schemeClr>
                </a:solidFill>
                <a:latin typeface="Avenir Book" charset="0"/>
                <a:ea typeface="Avenir Book" charset="0"/>
                <a:cs typeface="Avenir Book" charset="0"/>
              </a:rPr>
              <a:t>Intro to Data Science for Public Policy</a:t>
            </a:r>
            <a:r>
              <a:rPr lang="en-US">
                <a:solidFill>
                  <a:schemeClr val="bg1">
                    <a:lumMod val="75000"/>
                  </a:schemeClr>
                </a:solidFill>
                <a:latin typeface="Avenir Book" charset="0"/>
                <a:ea typeface="Avenir Book" charset="0"/>
                <a:cs typeface="Avenir Book" charset="0"/>
              </a:rPr>
              <a:t>, Spring 2017</a:t>
            </a:r>
            <a:endParaRPr lang="en-US" dirty="0">
              <a:solidFill>
                <a:schemeClr val="bg1">
                  <a:lumMod val="75000"/>
                </a:schemeClr>
              </a:solidFill>
              <a:latin typeface="+mn-lt"/>
            </a:endParaRPr>
          </a:p>
        </p:txBody>
      </p:sp>
    </p:spTree>
    <p:extLst>
      <p:ext uri="{BB962C8B-B14F-4D97-AF65-F5344CB8AC3E}">
        <p14:creationId xmlns:p14="http://schemas.microsoft.com/office/powerpoint/2010/main" val="79561473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5763" y="6596063"/>
            <a:ext cx="2076450" cy="261937"/>
          </a:xfrm>
          <a:prstGeom prst="rect">
            <a:avLst/>
          </a:prstGeom>
          <a:noFill/>
        </p:spPr>
        <p:txBody>
          <a:bodyPr>
            <a:spAutoFit/>
          </a:bodyPr>
          <a:lstStyle/>
          <a:p>
            <a:pPr eaLnBrk="1" fontAlgn="auto" hangingPunct="1">
              <a:spcBef>
                <a:spcPts val="0"/>
              </a:spcBef>
              <a:spcAft>
                <a:spcPts val="0"/>
              </a:spcAft>
              <a:defRPr/>
            </a:pPr>
            <a:r>
              <a:rPr lang="en-US" sz="1100" dirty="0" smtClean="0">
                <a:solidFill>
                  <a:schemeClr val="bg1">
                    <a:lumMod val="50000"/>
                  </a:schemeClr>
                </a:solidFill>
                <a:latin typeface="Arial" panose="020B0604020202020204" pitchFamily="34" charset="0"/>
                <a:cs typeface="Arial" panose="020B0604020202020204" pitchFamily="34" charset="0"/>
              </a:rPr>
              <a:t>SQL</a:t>
            </a:r>
            <a:endParaRPr lang="en-US" sz="1100" dirty="0">
              <a:solidFill>
                <a:schemeClr val="bg1">
                  <a:lumMod val="50000"/>
                </a:schemeClr>
              </a:solidFill>
              <a:latin typeface="Arial" panose="020B0604020202020204" pitchFamily="34" charset="0"/>
              <a:cs typeface="Arial" panose="020B0604020202020204" pitchFamily="34" charset="0"/>
            </a:endParaRPr>
          </a:p>
        </p:txBody>
      </p:sp>
      <p:sp>
        <p:nvSpPr>
          <p:cNvPr id="71682" name="TextBox 6"/>
          <p:cNvSpPr txBox="1">
            <a:spLocks noChangeArrowheads="1"/>
          </p:cNvSpPr>
          <p:nvPr/>
        </p:nvSpPr>
        <p:spPr bwMode="auto">
          <a:xfrm>
            <a:off x="787400" y="3562350"/>
            <a:ext cx="10082213" cy="76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tabLst>
                <a:tab pos="6327775" algn="l"/>
              </a:tabLst>
              <a:defRPr>
                <a:solidFill>
                  <a:schemeClr val="tx1"/>
                </a:solidFill>
                <a:latin typeface="Calibri" charset="0"/>
              </a:defRPr>
            </a:lvl1pPr>
            <a:lvl2pPr marL="742950" indent="-285750">
              <a:tabLst>
                <a:tab pos="6327775" algn="l"/>
              </a:tabLst>
              <a:defRPr>
                <a:solidFill>
                  <a:schemeClr val="tx1"/>
                </a:solidFill>
                <a:latin typeface="Calibri" charset="0"/>
              </a:defRPr>
            </a:lvl2pPr>
            <a:lvl3pPr marL="1143000" indent="-228600">
              <a:tabLst>
                <a:tab pos="6327775" algn="l"/>
              </a:tabLst>
              <a:defRPr>
                <a:solidFill>
                  <a:schemeClr val="tx1"/>
                </a:solidFill>
                <a:latin typeface="Calibri" charset="0"/>
              </a:defRPr>
            </a:lvl3pPr>
            <a:lvl4pPr marL="1600200" indent="-228600">
              <a:tabLst>
                <a:tab pos="6327775" algn="l"/>
              </a:tabLst>
              <a:defRPr>
                <a:solidFill>
                  <a:schemeClr val="tx1"/>
                </a:solidFill>
                <a:latin typeface="Calibri" charset="0"/>
              </a:defRPr>
            </a:lvl4pPr>
            <a:lvl5pPr marL="2057400" indent="-228600">
              <a:tabLst>
                <a:tab pos="6327775" algn="l"/>
              </a:tabLst>
              <a:defRPr>
                <a:solidFill>
                  <a:schemeClr val="tx1"/>
                </a:solidFill>
                <a:latin typeface="Calibri" charset="0"/>
              </a:defRPr>
            </a:lvl5pPr>
            <a:lvl6pPr marL="2514600" indent="-228600" fontAlgn="base">
              <a:spcBef>
                <a:spcPct val="0"/>
              </a:spcBef>
              <a:spcAft>
                <a:spcPct val="0"/>
              </a:spcAft>
              <a:tabLst>
                <a:tab pos="6327775" algn="l"/>
              </a:tabLst>
              <a:defRPr>
                <a:solidFill>
                  <a:schemeClr val="tx1"/>
                </a:solidFill>
                <a:latin typeface="Calibri" charset="0"/>
              </a:defRPr>
            </a:lvl6pPr>
            <a:lvl7pPr marL="2971800" indent="-228600" fontAlgn="base">
              <a:spcBef>
                <a:spcPct val="0"/>
              </a:spcBef>
              <a:spcAft>
                <a:spcPct val="0"/>
              </a:spcAft>
              <a:tabLst>
                <a:tab pos="6327775" algn="l"/>
              </a:tabLst>
              <a:defRPr>
                <a:solidFill>
                  <a:schemeClr val="tx1"/>
                </a:solidFill>
                <a:latin typeface="Calibri" charset="0"/>
              </a:defRPr>
            </a:lvl7pPr>
            <a:lvl8pPr marL="3429000" indent="-228600" fontAlgn="base">
              <a:spcBef>
                <a:spcPct val="0"/>
              </a:spcBef>
              <a:spcAft>
                <a:spcPct val="0"/>
              </a:spcAft>
              <a:tabLst>
                <a:tab pos="6327775" algn="l"/>
              </a:tabLst>
              <a:defRPr>
                <a:solidFill>
                  <a:schemeClr val="tx1"/>
                </a:solidFill>
                <a:latin typeface="Calibri" charset="0"/>
              </a:defRPr>
            </a:lvl8pPr>
            <a:lvl9pPr marL="3886200" indent="-228600" fontAlgn="base">
              <a:spcBef>
                <a:spcPct val="0"/>
              </a:spcBef>
              <a:spcAft>
                <a:spcPct val="0"/>
              </a:spcAft>
              <a:tabLst>
                <a:tab pos="6327775" algn="l"/>
              </a:tabLst>
              <a:defRPr>
                <a:solidFill>
                  <a:schemeClr val="tx1"/>
                </a:solidFill>
                <a:latin typeface="Calibri" charset="0"/>
              </a:defRPr>
            </a:lvl9pPr>
          </a:lstStyle>
          <a:p>
            <a:pPr algn="ctr" eaLnBrk="1" hangingPunct="1"/>
            <a:r>
              <a:rPr lang="en-US" altLang="x-none" sz="4400">
                <a:solidFill>
                  <a:srgbClr val="00B0F0"/>
                </a:solidFill>
                <a:latin typeface="Avenir Book" charset="0"/>
                <a:ea typeface="Avenir Book" charset="0"/>
                <a:cs typeface="Avenir Book" charset="0"/>
              </a:rPr>
              <a:t>&lt;Code Time/&gt;</a:t>
            </a:r>
            <a:endParaRPr lang="en-US" altLang="x-none" sz="3600">
              <a:latin typeface="Avenir Book" charset="0"/>
              <a:ea typeface="Avenir Book" charset="0"/>
              <a:cs typeface="Avenir Book" charset="0"/>
            </a:endParaRPr>
          </a:p>
        </p:txBody>
      </p:sp>
    </p:spTree>
    <p:extLst>
      <p:ext uri="{BB962C8B-B14F-4D97-AF65-F5344CB8AC3E}">
        <p14:creationId xmlns:p14="http://schemas.microsoft.com/office/powerpoint/2010/main" val="200376783"/>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774700"/>
            <a:ext cx="3028950" cy="708025"/>
          </a:xfrm>
          <a:prstGeom prst="rect">
            <a:avLst/>
          </a:prstGeom>
          <a:solidFill>
            <a:schemeClr val="accent5">
              <a:lumMod val="75000"/>
            </a:schemeClr>
          </a:solidFill>
        </p:spPr>
        <p:txBody>
          <a:bodyPr>
            <a:spAutoFit/>
          </a:bodyPr>
          <a:lstStyle/>
          <a:p>
            <a:pPr lvl="1" eaLnBrk="1" fontAlgn="auto" hangingPunct="1">
              <a:spcBef>
                <a:spcPts val="0"/>
              </a:spcBef>
              <a:spcAft>
                <a:spcPts val="0"/>
              </a:spcAft>
              <a:defRPr/>
            </a:pPr>
            <a:r>
              <a:rPr lang="en-US" sz="4000" dirty="0">
                <a:solidFill>
                  <a:schemeClr val="bg1"/>
                </a:solidFill>
                <a:latin typeface="Avenir Book" charset="0"/>
                <a:ea typeface="Avenir Book" charset="0"/>
                <a:cs typeface="Avenir Book" charset="0"/>
              </a:rPr>
              <a:t>Roadmap</a:t>
            </a:r>
            <a:endParaRPr lang="en-US" sz="2800" dirty="0">
              <a:solidFill>
                <a:schemeClr val="bg1"/>
              </a:solidFill>
              <a:latin typeface="Avenir Book" charset="0"/>
              <a:ea typeface="Avenir Book" charset="0"/>
              <a:cs typeface="Avenir Book" charset="0"/>
            </a:endParaRPr>
          </a:p>
        </p:txBody>
      </p:sp>
      <p:sp>
        <p:nvSpPr>
          <p:cNvPr id="6" name="TextBox 5"/>
          <p:cNvSpPr txBox="1"/>
          <p:nvPr/>
        </p:nvSpPr>
        <p:spPr>
          <a:xfrm>
            <a:off x="1460500" y="1887538"/>
            <a:ext cx="9226550" cy="2862322"/>
          </a:xfrm>
          <a:prstGeom prst="rect">
            <a:avLst/>
          </a:prstGeom>
          <a:noFill/>
        </p:spPr>
        <p:txBody>
          <a:bodyPr>
            <a:spAutoFit/>
          </a:bodyPr>
          <a:lstStyle/>
          <a:p>
            <a:pPr marL="571500" indent="-571500" eaLnBrk="1" fontAlgn="auto" hangingPunct="1">
              <a:spcBef>
                <a:spcPts val="0"/>
              </a:spcBef>
              <a:spcAft>
                <a:spcPts val="0"/>
              </a:spcAft>
              <a:buFont typeface="Arial" charset="0"/>
              <a:buChar char="•"/>
              <a:defRPr/>
            </a:pPr>
            <a:r>
              <a:rPr lang="en-US" sz="3600" dirty="0" err="1">
                <a:solidFill>
                  <a:schemeClr val="bg1">
                    <a:lumMod val="65000"/>
                  </a:schemeClr>
                </a:solidFill>
                <a:latin typeface="Avenir Book" charset="0"/>
                <a:ea typeface="Avenir Book" charset="0"/>
                <a:cs typeface="Avenir Book" charset="0"/>
              </a:rPr>
              <a:t>Homeworks</a:t>
            </a:r>
            <a:r>
              <a:rPr lang="en-US" sz="3600" dirty="0">
                <a:solidFill>
                  <a:schemeClr val="bg1">
                    <a:lumMod val="65000"/>
                  </a:schemeClr>
                </a:solidFill>
                <a:latin typeface="Avenir Book" charset="0"/>
                <a:ea typeface="Avenir Book" charset="0"/>
                <a:cs typeface="Avenir Book" charset="0"/>
              </a:rPr>
              <a:t> #3 + #4</a:t>
            </a:r>
          </a:p>
          <a:p>
            <a:pPr marL="571500" indent="-571500" eaLnBrk="1" fontAlgn="auto" hangingPunct="1">
              <a:spcBef>
                <a:spcPts val="0"/>
              </a:spcBef>
              <a:spcAft>
                <a:spcPts val="0"/>
              </a:spcAft>
              <a:buFont typeface="Arial" charset="0"/>
              <a:buChar char="•"/>
              <a:defRPr/>
            </a:pPr>
            <a:r>
              <a:rPr lang="en-US" sz="3600" dirty="0" smtClean="0">
                <a:solidFill>
                  <a:schemeClr val="bg1">
                    <a:lumMod val="65000"/>
                  </a:schemeClr>
                </a:solidFill>
                <a:latin typeface="Avenir Book" charset="0"/>
                <a:ea typeface="Avenir Book" charset="0"/>
                <a:cs typeface="Avenir Book" charset="0"/>
              </a:rPr>
              <a:t>SQL + how data is really stored</a:t>
            </a:r>
          </a:p>
          <a:p>
            <a:pPr marL="571500" indent="-571500" eaLnBrk="1" fontAlgn="auto" hangingPunct="1">
              <a:spcBef>
                <a:spcPts val="0"/>
              </a:spcBef>
              <a:spcAft>
                <a:spcPts val="0"/>
              </a:spcAft>
              <a:buFont typeface="Arial" charset="0"/>
              <a:buChar char="•"/>
              <a:defRPr/>
            </a:pPr>
            <a:r>
              <a:rPr lang="en-US" sz="3600" dirty="0">
                <a:solidFill>
                  <a:schemeClr val="tx2"/>
                </a:solidFill>
                <a:latin typeface="Avenir Book" charset="0"/>
                <a:ea typeface="Avenir Book" charset="0"/>
                <a:cs typeface="Avenir Book" charset="0"/>
              </a:rPr>
              <a:t>&lt;break/&gt;</a:t>
            </a:r>
          </a:p>
          <a:p>
            <a:pPr marL="571500" indent="-571500" eaLnBrk="1" fontAlgn="auto" hangingPunct="1">
              <a:spcBef>
                <a:spcPts val="0"/>
              </a:spcBef>
              <a:spcAft>
                <a:spcPts val="0"/>
              </a:spcAft>
              <a:buFont typeface="Arial" charset="0"/>
              <a:buChar char="•"/>
              <a:defRPr/>
            </a:pPr>
            <a:r>
              <a:rPr lang="en-US" sz="3600" dirty="0" smtClean="0">
                <a:solidFill>
                  <a:schemeClr val="bg1">
                    <a:lumMod val="65000"/>
                  </a:schemeClr>
                </a:solidFill>
                <a:latin typeface="Avenir Book" charset="0"/>
                <a:ea typeface="Avenir Book" charset="0"/>
                <a:cs typeface="Avenir Book" charset="0"/>
              </a:rPr>
              <a:t>HTML, CSS + web pages</a:t>
            </a:r>
            <a:endParaRPr lang="en-US" sz="3600" dirty="0">
              <a:solidFill>
                <a:schemeClr val="bg1">
                  <a:lumMod val="65000"/>
                </a:schemeClr>
              </a:solidFill>
              <a:latin typeface="Avenir Book" charset="0"/>
              <a:ea typeface="Avenir Book" charset="0"/>
              <a:cs typeface="Avenir Book" charset="0"/>
            </a:endParaRPr>
          </a:p>
          <a:p>
            <a:pPr marL="571500" indent="-571500" eaLnBrk="1" fontAlgn="auto" hangingPunct="1">
              <a:spcBef>
                <a:spcPts val="0"/>
              </a:spcBef>
              <a:spcAft>
                <a:spcPts val="0"/>
              </a:spcAft>
              <a:buFont typeface="Arial" charset="0"/>
              <a:buChar char="•"/>
              <a:defRPr/>
            </a:pPr>
            <a:endParaRPr lang="en-US" sz="3600" dirty="0">
              <a:solidFill>
                <a:schemeClr val="bg1">
                  <a:lumMod val="65000"/>
                </a:schemeClr>
              </a:solidFill>
              <a:latin typeface="Avenir Book" charset="0"/>
              <a:ea typeface="Avenir Book" charset="0"/>
              <a:cs typeface="Avenir Book" charset="0"/>
            </a:endParaRPr>
          </a:p>
        </p:txBody>
      </p:sp>
      <p:sp>
        <p:nvSpPr>
          <p:cNvPr id="2" name="Slide Number Placeholder 1"/>
          <p:cNvSpPr>
            <a:spLocks noGrp="1"/>
          </p:cNvSpPr>
          <p:nvPr>
            <p:ph type="sldNum" sz="quarter" idx="12"/>
          </p:nvPr>
        </p:nvSpPr>
        <p:spPr/>
        <p:txBody>
          <a:bodyPr/>
          <a:lstStyle/>
          <a:p>
            <a:pPr>
              <a:defRPr/>
            </a:pPr>
            <a:fld id="{4AB772E9-8415-2140-9747-1B481312A853}" type="slidenum">
              <a:rPr lang="en-US"/>
              <a:pPr>
                <a:defRPr/>
              </a:pPr>
              <a:t>21</a:t>
            </a:fld>
            <a:endParaRPr lang="en-US"/>
          </a:p>
        </p:txBody>
      </p:sp>
      <p:sp>
        <p:nvSpPr>
          <p:cNvPr id="8" name="Rectangle 7"/>
          <p:cNvSpPr/>
          <p:nvPr/>
        </p:nvSpPr>
        <p:spPr>
          <a:xfrm>
            <a:off x="185738" y="6354763"/>
            <a:ext cx="5402262" cy="368300"/>
          </a:xfrm>
          <a:prstGeom prst="rect">
            <a:avLst/>
          </a:prstGeom>
        </p:spPr>
        <p:txBody>
          <a:bodyPr wrap="none">
            <a:spAutoFit/>
          </a:bodyPr>
          <a:lstStyle/>
          <a:p>
            <a:pPr eaLnBrk="1" fontAlgn="auto" hangingPunct="1">
              <a:spcBef>
                <a:spcPts val="0"/>
              </a:spcBef>
              <a:spcAft>
                <a:spcPts val="0"/>
              </a:spcAft>
              <a:defRPr/>
            </a:pPr>
            <a:r>
              <a:rPr lang="en-US" dirty="0">
                <a:solidFill>
                  <a:schemeClr val="bg1">
                    <a:lumMod val="75000"/>
                  </a:schemeClr>
                </a:solidFill>
                <a:latin typeface="Avenir Book" charset="0"/>
                <a:ea typeface="Avenir Book" charset="0"/>
                <a:cs typeface="Avenir Book" charset="0"/>
              </a:rPr>
              <a:t>Intro to Data Science for Public Policy</a:t>
            </a:r>
            <a:r>
              <a:rPr lang="en-US">
                <a:solidFill>
                  <a:schemeClr val="bg1">
                    <a:lumMod val="75000"/>
                  </a:schemeClr>
                </a:solidFill>
                <a:latin typeface="Avenir Book" charset="0"/>
                <a:ea typeface="Avenir Book" charset="0"/>
                <a:cs typeface="Avenir Book" charset="0"/>
              </a:rPr>
              <a:t>, Spring 2017</a:t>
            </a:r>
            <a:endParaRPr lang="en-US" dirty="0">
              <a:solidFill>
                <a:schemeClr val="bg1">
                  <a:lumMod val="75000"/>
                </a:schemeClr>
              </a:solidFill>
              <a:latin typeface="+mn-lt"/>
            </a:endParaRPr>
          </a:p>
        </p:txBody>
      </p:sp>
    </p:spTree>
    <p:extLst>
      <p:ext uri="{BB962C8B-B14F-4D97-AF65-F5344CB8AC3E}">
        <p14:creationId xmlns:p14="http://schemas.microsoft.com/office/powerpoint/2010/main" val="18796195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774700"/>
            <a:ext cx="3028950" cy="708025"/>
          </a:xfrm>
          <a:prstGeom prst="rect">
            <a:avLst/>
          </a:prstGeom>
          <a:solidFill>
            <a:schemeClr val="accent5">
              <a:lumMod val="75000"/>
            </a:schemeClr>
          </a:solidFill>
        </p:spPr>
        <p:txBody>
          <a:bodyPr>
            <a:spAutoFit/>
          </a:bodyPr>
          <a:lstStyle/>
          <a:p>
            <a:pPr lvl="1" eaLnBrk="1" fontAlgn="auto" hangingPunct="1">
              <a:spcBef>
                <a:spcPts val="0"/>
              </a:spcBef>
              <a:spcAft>
                <a:spcPts val="0"/>
              </a:spcAft>
              <a:defRPr/>
            </a:pPr>
            <a:r>
              <a:rPr lang="en-US" sz="4000" dirty="0">
                <a:solidFill>
                  <a:schemeClr val="bg1"/>
                </a:solidFill>
                <a:latin typeface="Avenir Book" charset="0"/>
                <a:ea typeface="Avenir Book" charset="0"/>
                <a:cs typeface="Avenir Book" charset="0"/>
              </a:rPr>
              <a:t>Roadmap</a:t>
            </a:r>
            <a:endParaRPr lang="en-US" sz="2800" dirty="0">
              <a:solidFill>
                <a:schemeClr val="bg1"/>
              </a:solidFill>
              <a:latin typeface="Avenir Book" charset="0"/>
              <a:ea typeface="Avenir Book" charset="0"/>
              <a:cs typeface="Avenir Book" charset="0"/>
            </a:endParaRPr>
          </a:p>
        </p:txBody>
      </p:sp>
      <p:sp>
        <p:nvSpPr>
          <p:cNvPr id="6" name="TextBox 5"/>
          <p:cNvSpPr txBox="1"/>
          <p:nvPr/>
        </p:nvSpPr>
        <p:spPr>
          <a:xfrm>
            <a:off x="1460500" y="1887538"/>
            <a:ext cx="9226550" cy="2862322"/>
          </a:xfrm>
          <a:prstGeom prst="rect">
            <a:avLst/>
          </a:prstGeom>
          <a:noFill/>
        </p:spPr>
        <p:txBody>
          <a:bodyPr>
            <a:spAutoFit/>
          </a:bodyPr>
          <a:lstStyle/>
          <a:p>
            <a:pPr marL="571500" indent="-571500" eaLnBrk="1" fontAlgn="auto" hangingPunct="1">
              <a:spcBef>
                <a:spcPts val="0"/>
              </a:spcBef>
              <a:spcAft>
                <a:spcPts val="0"/>
              </a:spcAft>
              <a:buFont typeface="Arial" charset="0"/>
              <a:buChar char="•"/>
              <a:defRPr/>
            </a:pPr>
            <a:r>
              <a:rPr lang="en-US" sz="3600" dirty="0" err="1">
                <a:solidFill>
                  <a:schemeClr val="bg1">
                    <a:lumMod val="65000"/>
                  </a:schemeClr>
                </a:solidFill>
                <a:latin typeface="Avenir Book" charset="0"/>
                <a:ea typeface="Avenir Book" charset="0"/>
                <a:cs typeface="Avenir Book" charset="0"/>
              </a:rPr>
              <a:t>Homeworks</a:t>
            </a:r>
            <a:r>
              <a:rPr lang="en-US" sz="3600" dirty="0">
                <a:solidFill>
                  <a:schemeClr val="bg1">
                    <a:lumMod val="65000"/>
                  </a:schemeClr>
                </a:solidFill>
                <a:latin typeface="Avenir Book" charset="0"/>
                <a:ea typeface="Avenir Book" charset="0"/>
                <a:cs typeface="Avenir Book" charset="0"/>
              </a:rPr>
              <a:t> #3 + #4</a:t>
            </a:r>
          </a:p>
          <a:p>
            <a:pPr marL="571500" indent="-571500" eaLnBrk="1" fontAlgn="auto" hangingPunct="1">
              <a:spcBef>
                <a:spcPts val="0"/>
              </a:spcBef>
              <a:spcAft>
                <a:spcPts val="0"/>
              </a:spcAft>
              <a:buFont typeface="Arial" charset="0"/>
              <a:buChar char="•"/>
              <a:defRPr/>
            </a:pPr>
            <a:r>
              <a:rPr lang="en-US" sz="3600" dirty="0" smtClean="0">
                <a:solidFill>
                  <a:schemeClr val="bg1">
                    <a:lumMod val="65000"/>
                  </a:schemeClr>
                </a:solidFill>
                <a:latin typeface="Avenir Book" charset="0"/>
                <a:ea typeface="Avenir Book" charset="0"/>
                <a:cs typeface="Avenir Book" charset="0"/>
              </a:rPr>
              <a:t>SQL + how data is really stored</a:t>
            </a:r>
          </a:p>
          <a:p>
            <a:pPr marL="571500" indent="-571500" eaLnBrk="1" fontAlgn="auto" hangingPunct="1">
              <a:spcBef>
                <a:spcPts val="0"/>
              </a:spcBef>
              <a:spcAft>
                <a:spcPts val="0"/>
              </a:spcAft>
              <a:buFont typeface="Arial" charset="0"/>
              <a:buChar char="•"/>
              <a:defRPr/>
            </a:pPr>
            <a:r>
              <a:rPr lang="en-US" sz="3600" dirty="0" smtClean="0">
                <a:solidFill>
                  <a:schemeClr val="bg1">
                    <a:lumMod val="65000"/>
                  </a:schemeClr>
                </a:solidFill>
                <a:latin typeface="Avenir Book" charset="0"/>
                <a:ea typeface="Avenir Book" charset="0"/>
                <a:cs typeface="Avenir Book" charset="0"/>
              </a:rPr>
              <a:t>&lt;break/&gt;</a:t>
            </a:r>
            <a:endParaRPr lang="en-US" sz="3600" dirty="0">
              <a:solidFill>
                <a:schemeClr val="bg1">
                  <a:lumMod val="65000"/>
                </a:schemeClr>
              </a:solidFill>
              <a:latin typeface="Avenir Book" charset="0"/>
              <a:ea typeface="Avenir Book" charset="0"/>
              <a:cs typeface="Avenir Book" charset="0"/>
            </a:endParaRPr>
          </a:p>
          <a:p>
            <a:pPr marL="571500" indent="-571500" eaLnBrk="1" fontAlgn="auto" hangingPunct="1">
              <a:spcBef>
                <a:spcPts val="0"/>
              </a:spcBef>
              <a:spcAft>
                <a:spcPts val="0"/>
              </a:spcAft>
              <a:buFont typeface="Arial" charset="0"/>
              <a:buChar char="•"/>
              <a:defRPr/>
            </a:pPr>
            <a:r>
              <a:rPr lang="en-US" sz="3600" dirty="0">
                <a:solidFill>
                  <a:schemeClr val="tx2"/>
                </a:solidFill>
                <a:latin typeface="Avenir Book" charset="0"/>
                <a:ea typeface="Avenir Book" charset="0"/>
                <a:cs typeface="Avenir Book" charset="0"/>
              </a:rPr>
              <a:t>HTML, CSS + web pages</a:t>
            </a:r>
          </a:p>
          <a:p>
            <a:pPr marL="571500" indent="-571500" eaLnBrk="1" fontAlgn="auto" hangingPunct="1">
              <a:spcBef>
                <a:spcPts val="0"/>
              </a:spcBef>
              <a:spcAft>
                <a:spcPts val="0"/>
              </a:spcAft>
              <a:buFont typeface="Arial" charset="0"/>
              <a:buChar char="•"/>
              <a:defRPr/>
            </a:pPr>
            <a:endParaRPr lang="en-US" sz="3600" dirty="0">
              <a:solidFill>
                <a:schemeClr val="bg1">
                  <a:lumMod val="65000"/>
                </a:schemeClr>
              </a:solidFill>
              <a:latin typeface="Avenir Book" charset="0"/>
              <a:ea typeface="Avenir Book" charset="0"/>
              <a:cs typeface="Avenir Book" charset="0"/>
            </a:endParaRPr>
          </a:p>
        </p:txBody>
      </p:sp>
      <p:sp>
        <p:nvSpPr>
          <p:cNvPr id="2" name="Slide Number Placeholder 1"/>
          <p:cNvSpPr>
            <a:spLocks noGrp="1"/>
          </p:cNvSpPr>
          <p:nvPr>
            <p:ph type="sldNum" sz="quarter" idx="12"/>
          </p:nvPr>
        </p:nvSpPr>
        <p:spPr/>
        <p:txBody>
          <a:bodyPr/>
          <a:lstStyle/>
          <a:p>
            <a:pPr>
              <a:defRPr/>
            </a:pPr>
            <a:fld id="{4AB772E9-8415-2140-9747-1B481312A853}" type="slidenum">
              <a:rPr lang="en-US"/>
              <a:pPr>
                <a:defRPr/>
              </a:pPr>
              <a:t>22</a:t>
            </a:fld>
            <a:endParaRPr lang="en-US"/>
          </a:p>
        </p:txBody>
      </p:sp>
      <p:sp>
        <p:nvSpPr>
          <p:cNvPr id="8" name="Rectangle 7"/>
          <p:cNvSpPr/>
          <p:nvPr/>
        </p:nvSpPr>
        <p:spPr>
          <a:xfrm>
            <a:off x="185738" y="6354763"/>
            <a:ext cx="5402262" cy="368300"/>
          </a:xfrm>
          <a:prstGeom prst="rect">
            <a:avLst/>
          </a:prstGeom>
        </p:spPr>
        <p:txBody>
          <a:bodyPr wrap="none">
            <a:spAutoFit/>
          </a:bodyPr>
          <a:lstStyle/>
          <a:p>
            <a:pPr eaLnBrk="1" fontAlgn="auto" hangingPunct="1">
              <a:spcBef>
                <a:spcPts val="0"/>
              </a:spcBef>
              <a:spcAft>
                <a:spcPts val="0"/>
              </a:spcAft>
              <a:defRPr/>
            </a:pPr>
            <a:r>
              <a:rPr lang="en-US" dirty="0">
                <a:solidFill>
                  <a:schemeClr val="bg1">
                    <a:lumMod val="75000"/>
                  </a:schemeClr>
                </a:solidFill>
                <a:latin typeface="Avenir Book" charset="0"/>
                <a:ea typeface="Avenir Book" charset="0"/>
                <a:cs typeface="Avenir Book" charset="0"/>
              </a:rPr>
              <a:t>Intro to Data Science for Public Policy</a:t>
            </a:r>
            <a:r>
              <a:rPr lang="en-US">
                <a:solidFill>
                  <a:schemeClr val="bg1">
                    <a:lumMod val="75000"/>
                  </a:schemeClr>
                </a:solidFill>
                <a:latin typeface="Avenir Book" charset="0"/>
                <a:ea typeface="Avenir Book" charset="0"/>
                <a:cs typeface="Avenir Book" charset="0"/>
              </a:rPr>
              <a:t>, Spring 2017</a:t>
            </a:r>
            <a:endParaRPr lang="en-US" dirty="0">
              <a:solidFill>
                <a:schemeClr val="bg1">
                  <a:lumMod val="75000"/>
                </a:schemeClr>
              </a:solidFill>
              <a:latin typeface="+mn-lt"/>
            </a:endParaRPr>
          </a:p>
        </p:txBody>
      </p:sp>
    </p:spTree>
    <p:extLst>
      <p:ext uri="{BB962C8B-B14F-4D97-AF65-F5344CB8AC3E}">
        <p14:creationId xmlns:p14="http://schemas.microsoft.com/office/powerpoint/2010/main" val="50535637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23</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755044" y="842513"/>
            <a:ext cx="11266833" cy="1323439"/>
          </a:xfrm>
          <a:prstGeom prst="rect">
            <a:avLst/>
          </a:prstGeom>
        </p:spPr>
        <p:txBody>
          <a:bodyPr wrap="square">
            <a:spAutoFit/>
          </a:bodyPr>
          <a:lstStyle/>
          <a:p>
            <a:pPr marL="20638" marR="0" lvl="0" indent="-20638" defTabSz="914400" eaLnBrk="1" fontAlgn="auto" latinLnBrk="0" hangingPunct="1">
              <a:lnSpc>
                <a:spcPct val="100000"/>
              </a:lnSpc>
              <a:spcBef>
                <a:spcPts val="0"/>
              </a:spcBef>
              <a:spcAft>
                <a:spcPts val="0"/>
              </a:spcAft>
              <a:buClrTx/>
              <a:buSzTx/>
              <a:buFont typeface="+mj-lt"/>
              <a:buNone/>
              <a:defRPr/>
            </a:pPr>
            <a:r>
              <a:rPr lang="en-US" sz="4000" dirty="0" smtClean="0">
                <a:solidFill>
                  <a:srgbClr val="0070C0"/>
                </a:solidFill>
                <a:latin typeface="Avenir Book" charset="0"/>
                <a:ea typeface="Avenir Book" charset="0"/>
                <a:cs typeface="Avenir Book" charset="0"/>
              </a:rPr>
              <a:t>Why should we focus on websites in data science and public policy?</a:t>
            </a:r>
            <a:endParaRPr lang="en-US" sz="3600" dirty="0" smtClean="0">
              <a:solidFill>
                <a:srgbClr val="0070C0"/>
              </a:solidFill>
              <a:latin typeface="Avenir Book" charset="0"/>
              <a:ea typeface="Avenir Book" charset="0"/>
              <a:cs typeface="Avenir Book" charset="0"/>
            </a:endParaRPr>
          </a:p>
        </p:txBody>
      </p:sp>
      <p:sp>
        <p:nvSpPr>
          <p:cNvPr id="9" name="Rectangle 8"/>
          <p:cNvSpPr/>
          <p:nvPr/>
        </p:nvSpPr>
        <p:spPr>
          <a:xfrm>
            <a:off x="925167" y="2412825"/>
            <a:ext cx="10855707" cy="2677656"/>
          </a:xfrm>
          <a:prstGeom prst="rect">
            <a:avLst/>
          </a:prstGeom>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Arial" charset="0"/>
              <a:buChar char="•"/>
              <a:tabLst/>
              <a:defRPr/>
            </a:pPr>
            <a:r>
              <a:rPr lang="en-US" sz="2800" dirty="0" smtClean="0">
                <a:solidFill>
                  <a:srgbClr val="0070C0"/>
                </a:solidFill>
                <a:latin typeface="Avenir Book" charset="0"/>
                <a:ea typeface="Avenir Book" charset="0"/>
                <a:cs typeface="Avenir Book" charset="0"/>
              </a:rPr>
              <a:t>While the main value of data science is the algorithmic outputs and </a:t>
            </a:r>
            <a:r>
              <a:rPr lang="en-US" sz="2800" dirty="0" smtClean="0">
                <a:solidFill>
                  <a:srgbClr val="0070C0"/>
                </a:solidFill>
                <a:latin typeface="Avenir Book" charset="0"/>
                <a:ea typeface="Avenir Book" charset="0"/>
                <a:cs typeface="Avenir Book" charset="0"/>
              </a:rPr>
              <a:t>understanding, websites and visualizations are used as “proxies of productivity” for non-technical audiences</a:t>
            </a:r>
          </a:p>
          <a:p>
            <a:pPr marL="742950" marR="0" lvl="0" indent="-742950" defTabSz="914400" eaLnBrk="1" fontAlgn="auto" latinLnBrk="0" hangingPunct="1">
              <a:lnSpc>
                <a:spcPct val="100000"/>
              </a:lnSpc>
              <a:spcBef>
                <a:spcPts val="0"/>
              </a:spcBef>
              <a:spcAft>
                <a:spcPts val="0"/>
              </a:spcAft>
              <a:buClrTx/>
              <a:buSzTx/>
              <a:buFont typeface="Arial" charset="0"/>
              <a:buChar char="•"/>
              <a:tabLst/>
              <a:defRPr/>
            </a:pPr>
            <a:r>
              <a:rPr lang="en-US" sz="2800" dirty="0" smtClean="0">
                <a:solidFill>
                  <a:srgbClr val="0070C0"/>
                </a:solidFill>
                <a:latin typeface="Avenir Book" charset="0"/>
                <a:ea typeface="Avenir Book" charset="0"/>
                <a:cs typeface="Avenir Book" charset="0"/>
              </a:rPr>
              <a:t>Fewer people on the business/strategy side understand how web projects work, but expect something to be done – regardless of how it works [recipe for disaster]</a:t>
            </a:r>
            <a:endParaRPr lang="en-US" sz="2400" dirty="0" smtClean="0">
              <a:solidFill>
                <a:srgbClr val="0070C0"/>
              </a:solidFill>
              <a:latin typeface="Avenir Book" charset="0"/>
              <a:ea typeface="Avenir Book" charset="0"/>
              <a:cs typeface="Avenir Book" charset="0"/>
            </a:endParaRPr>
          </a:p>
        </p:txBody>
      </p:sp>
    </p:spTree>
    <p:extLst>
      <p:ext uri="{BB962C8B-B14F-4D97-AF65-F5344CB8AC3E}">
        <p14:creationId xmlns:p14="http://schemas.microsoft.com/office/powerpoint/2010/main" val="29469753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24</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739637" y="1765245"/>
            <a:ext cx="11266833" cy="523220"/>
          </a:xfrm>
          <a:prstGeom prst="rect">
            <a:avLst/>
          </a:prstGeom>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800" smtClean="0">
                <a:solidFill>
                  <a:srgbClr val="0070C0"/>
                </a:solidFill>
                <a:latin typeface="Avenir Book" charset="0"/>
                <a:ea typeface="Avenir Book" charset="0"/>
                <a:cs typeface="Avenir Book" charset="0"/>
              </a:rPr>
              <a:t>[]</a:t>
            </a:r>
            <a:endParaRPr lang="en-US" sz="2400" dirty="0" smtClean="0">
              <a:solidFill>
                <a:srgbClr val="0070C0"/>
              </a:solidFill>
              <a:latin typeface="Avenir Book" charset="0"/>
              <a:ea typeface="Avenir Book" charset="0"/>
              <a:cs typeface="Avenir Book" charset="0"/>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19192"/>
          <a:stretch/>
        </p:blipFill>
        <p:spPr>
          <a:xfrm>
            <a:off x="0" y="0"/>
            <a:ext cx="12192000" cy="6858000"/>
          </a:xfrm>
          <a:prstGeom prst="rect">
            <a:avLst/>
          </a:prstGeom>
        </p:spPr>
      </p:pic>
    </p:spTree>
    <p:extLst>
      <p:ext uri="{BB962C8B-B14F-4D97-AF65-F5344CB8AC3E}">
        <p14:creationId xmlns:p14="http://schemas.microsoft.com/office/powerpoint/2010/main" val="152566141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25</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739637" y="1765245"/>
            <a:ext cx="11266833" cy="523220"/>
          </a:xfrm>
          <a:prstGeom prst="rect">
            <a:avLst/>
          </a:prstGeom>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800" smtClean="0">
                <a:solidFill>
                  <a:srgbClr val="0070C0"/>
                </a:solidFill>
                <a:latin typeface="Avenir Book" charset="0"/>
                <a:ea typeface="Avenir Book" charset="0"/>
                <a:cs typeface="Avenir Book" charset="0"/>
              </a:rPr>
              <a:t>[]</a:t>
            </a:r>
            <a:endParaRPr lang="en-US" sz="2400" dirty="0" smtClean="0">
              <a:solidFill>
                <a:srgbClr val="0070C0"/>
              </a:solidFill>
              <a:latin typeface="Avenir Book" charset="0"/>
              <a:ea typeface="Avenir Book" charset="0"/>
              <a:cs typeface="Avenir Book" charset="0"/>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19192"/>
          <a:stretch/>
        </p:blipFill>
        <p:spPr>
          <a:xfrm>
            <a:off x="0" y="0"/>
            <a:ext cx="12192000" cy="6858000"/>
          </a:xfrm>
          <a:prstGeom prst="rect">
            <a:avLst/>
          </a:prstGeom>
        </p:spPr>
      </p:pic>
      <p:sp>
        <p:nvSpPr>
          <p:cNvPr id="5" name="Rectangle 4"/>
          <p:cNvSpPr/>
          <p:nvPr/>
        </p:nvSpPr>
        <p:spPr>
          <a:xfrm>
            <a:off x="1827603" y="2877229"/>
            <a:ext cx="9090900" cy="2977034"/>
          </a:xfrm>
          <a:prstGeom prst="rect">
            <a:avLst/>
          </a:prstGeom>
          <a:solidFill>
            <a:schemeClr val="tx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i="1" dirty="0" smtClean="0">
                <a:latin typeface="Avenir Book" charset="0"/>
                <a:ea typeface="Avenir Book" charset="0"/>
                <a:cs typeface="Avenir Book" charset="0"/>
              </a:rPr>
              <a:t>“We've </a:t>
            </a:r>
            <a:r>
              <a:rPr lang="en-US" sz="2800" i="1" dirty="0">
                <a:latin typeface="Avenir Book" charset="0"/>
                <a:ea typeface="Avenir Book" charset="0"/>
                <a:cs typeface="Avenir Book" charset="0"/>
              </a:rPr>
              <a:t>moved away from an era of hardware and operating systems and it's all about applications. Nobody on the business side cares how solutions are delivered, they care about the value of the </a:t>
            </a:r>
            <a:r>
              <a:rPr lang="en-US" sz="2800" i="1" dirty="0" smtClean="0">
                <a:latin typeface="Avenir Book" charset="0"/>
                <a:ea typeface="Avenir Book" charset="0"/>
                <a:cs typeface="Avenir Book" charset="0"/>
              </a:rPr>
              <a:t>application.”</a:t>
            </a:r>
            <a:endParaRPr lang="en-US" sz="2800" i="1" dirty="0">
              <a:latin typeface="Avenir Book" charset="0"/>
              <a:ea typeface="Avenir Book" charset="0"/>
              <a:cs typeface="Avenir Book" charset="0"/>
            </a:endParaRPr>
          </a:p>
        </p:txBody>
      </p:sp>
    </p:spTree>
    <p:extLst>
      <p:ext uri="{BB962C8B-B14F-4D97-AF65-F5344CB8AC3E}">
        <p14:creationId xmlns:p14="http://schemas.microsoft.com/office/powerpoint/2010/main" val="133303184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0" y="0"/>
            <a:ext cx="12192000" cy="6858000"/>
          </a:xfrm>
          <a:prstGeom prst="rect">
            <a:avLst/>
          </a:prstGeom>
        </p:spPr>
      </p:pic>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26</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solidFill>
                <a:latin typeface="Helvetica Neue Thin" charset="0"/>
                <a:ea typeface="Helvetica Neue Thin" charset="0"/>
                <a:cs typeface="Helvetica Neue Thin" charset="0"/>
              </a:rPr>
              <a:t>HTML/CSS</a:t>
            </a:r>
            <a:endParaRPr lang="en-US" sz="2400" dirty="0">
              <a:solidFill>
                <a:schemeClr val="bg1"/>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944075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27</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755045" y="1339943"/>
            <a:ext cx="11266833" cy="646331"/>
          </a:xfrm>
          <a:prstGeom prst="rect">
            <a:avLst/>
          </a:prstGeom>
        </p:spPr>
        <p:txBody>
          <a:bodyPr wrap="square">
            <a:spAutoFit/>
          </a:bodyPr>
          <a:lstStyle/>
          <a:p>
            <a:pPr marL="742950" marR="0" lvl="0" indent="-742950" algn="ctr" defTabSz="914400" eaLnBrk="1" fontAlgn="auto" latinLnBrk="0" hangingPunct="1">
              <a:lnSpc>
                <a:spcPct val="100000"/>
              </a:lnSpc>
              <a:spcBef>
                <a:spcPts val="0"/>
              </a:spcBef>
              <a:spcAft>
                <a:spcPts val="0"/>
              </a:spcAft>
              <a:buClrTx/>
              <a:buSzTx/>
              <a:buFont typeface="+mj-lt"/>
              <a:buNone/>
              <a:tabLst/>
              <a:defRPr/>
            </a:pPr>
            <a:r>
              <a:rPr lang="en-US" sz="3600" dirty="0" smtClean="0">
                <a:solidFill>
                  <a:srgbClr val="0070C0"/>
                </a:solidFill>
                <a:latin typeface="Avenir Book" charset="0"/>
                <a:ea typeface="Avenir Book" charset="0"/>
                <a:cs typeface="Avenir Book" charset="0"/>
              </a:rPr>
              <a:t>Point </a:t>
            </a:r>
            <a:r>
              <a:rPr lang="en-US" sz="3600" smtClean="0">
                <a:solidFill>
                  <a:srgbClr val="0070C0"/>
                </a:solidFill>
                <a:latin typeface="Avenir Book" charset="0"/>
                <a:ea typeface="Avenir Book" charset="0"/>
                <a:cs typeface="Avenir Book" charset="0"/>
              </a:rPr>
              <a:t>of Part 2 of Today</a:t>
            </a:r>
            <a:endParaRPr lang="en-US" sz="3200" dirty="0" smtClean="0">
              <a:solidFill>
                <a:srgbClr val="0070C0"/>
              </a:solidFill>
              <a:latin typeface="Avenir Book" charset="0"/>
              <a:ea typeface="Avenir Book" charset="0"/>
              <a:cs typeface="Avenir Book" charset="0"/>
            </a:endParaRPr>
          </a:p>
        </p:txBody>
      </p:sp>
      <p:sp>
        <p:nvSpPr>
          <p:cNvPr id="9" name="Rectangle 8"/>
          <p:cNvSpPr/>
          <p:nvPr/>
        </p:nvSpPr>
        <p:spPr>
          <a:xfrm>
            <a:off x="755044" y="2042842"/>
            <a:ext cx="10728119" cy="3724096"/>
          </a:xfrm>
          <a:prstGeom prst="rect">
            <a:avLst/>
          </a:prstGeom>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Arial" charset="0"/>
              <a:buChar char="•"/>
              <a:tabLst/>
              <a:defRPr/>
            </a:pPr>
            <a:r>
              <a:rPr lang="en-US" sz="4000" dirty="0" smtClean="0">
                <a:solidFill>
                  <a:srgbClr val="0070C0"/>
                </a:solidFill>
                <a:latin typeface="Avenir Book" charset="0"/>
                <a:ea typeface="Avenir Book" charset="0"/>
                <a:cs typeface="Avenir Book" charset="0"/>
              </a:rPr>
              <a:t>Provide enough of an understanding of web technologies</a:t>
            </a:r>
          </a:p>
          <a:p>
            <a:pPr marL="742950" marR="0" lvl="0" indent="-742950" defTabSz="914400" eaLnBrk="1" fontAlgn="auto" latinLnBrk="0" hangingPunct="1">
              <a:lnSpc>
                <a:spcPct val="100000"/>
              </a:lnSpc>
              <a:spcBef>
                <a:spcPts val="0"/>
              </a:spcBef>
              <a:spcAft>
                <a:spcPts val="0"/>
              </a:spcAft>
              <a:buClrTx/>
              <a:buSzTx/>
              <a:buFont typeface="Arial" charset="0"/>
              <a:buChar char="•"/>
              <a:tabLst/>
              <a:defRPr/>
            </a:pPr>
            <a:r>
              <a:rPr lang="en-US" sz="4000" dirty="0" smtClean="0">
                <a:solidFill>
                  <a:srgbClr val="0070C0"/>
                </a:solidFill>
                <a:latin typeface="Avenir Book" charset="0"/>
                <a:ea typeface="Avenir Book" charset="0"/>
                <a:cs typeface="Avenir Book" charset="0"/>
              </a:rPr>
              <a:t>Develop a basic understanding of what goes into a website</a:t>
            </a:r>
          </a:p>
          <a:p>
            <a:pPr marL="742950" marR="0" lvl="0" indent="-742950" defTabSz="914400" eaLnBrk="1" fontAlgn="auto" latinLnBrk="0" hangingPunct="1">
              <a:lnSpc>
                <a:spcPct val="100000"/>
              </a:lnSpc>
              <a:spcBef>
                <a:spcPts val="0"/>
              </a:spcBef>
              <a:spcAft>
                <a:spcPts val="0"/>
              </a:spcAft>
              <a:buClrTx/>
              <a:buSzTx/>
              <a:buFont typeface="Arial" charset="0"/>
              <a:buChar char="•"/>
              <a:tabLst/>
              <a:defRPr/>
            </a:pPr>
            <a:endParaRPr lang="en-US" sz="4000" dirty="0" smtClean="0">
              <a:solidFill>
                <a:srgbClr val="0070C0"/>
              </a:solidFill>
              <a:latin typeface="Avenir Book" charset="0"/>
              <a:ea typeface="Avenir Book" charset="0"/>
              <a:cs typeface="Avenir Book" charset="0"/>
            </a:endParaRPr>
          </a:p>
          <a:p>
            <a:pPr marL="742950" marR="0" lvl="0" indent="-742950" defTabSz="914400" eaLnBrk="1" fontAlgn="auto" latinLnBrk="0" hangingPunct="1">
              <a:lnSpc>
                <a:spcPct val="100000"/>
              </a:lnSpc>
              <a:spcBef>
                <a:spcPts val="0"/>
              </a:spcBef>
              <a:spcAft>
                <a:spcPts val="0"/>
              </a:spcAft>
              <a:buClrTx/>
              <a:buSzTx/>
              <a:buFont typeface="Arial" charset="0"/>
              <a:buChar char="•"/>
              <a:tabLst/>
              <a:defRPr/>
            </a:pPr>
            <a:endParaRPr lang="en-US" sz="3600" dirty="0" smtClean="0">
              <a:solidFill>
                <a:srgbClr val="0070C0"/>
              </a:solidFill>
              <a:latin typeface="Avenir Book" charset="0"/>
              <a:ea typeface="Avenir Book" charset="0"/>
              <a:cs typeface="Avenir Book" charset="0"/>
            </a:endParaRPr>
          </a:p>
        </p:txBody>
      </p:sp>
    </p:spTree>
    <p:extLst>
      <p:ext uri="{BB962C8B-B14F-4D97-AF65-F5344CB8AC3E}">
        <p14:creationId xmlns:p14="http://schemas.microsoft.com/office/powerpoint/2010/main" val="13467982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28</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739637" y="1765245"/>
            <a:ext cx="11266833" cy="523220"/>
          </a:xfrm>
          <a:prstGeom prst="rect">
            <a:avLst/>
          </a:prstGeom>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800" smtClean="0">
                <a:solidFill>
                  <a:srgbClr val="0070C0"/>
                </a:solidFill>
                <a:latin typeface="Avenir Book" charset="0"/>
                <a:ea typeface="Avenir Book" charset="0"/>
                <a:cs typeface="Avenir Book" charset="0"/>
              </a:rPr>
              <a:t>[]</a:t>
            </a:r>
            <a:endParaRPr lang="en-US" sz="2400" dirty="0" smtClean="0">
              <a:solidFill>
                <a:srgbClr val="0070C0"/>
              </a:solidFill>
              <a:latin typeface="Avenir Book" charset="0"/>
              <a:ea typeface="Avenir Book" charset="0"/>
              <a:cs typeface="Avenir Book" charset="0"/>
            </a:endParaRPr>
          </a:p>
        </p:txBody>
      </p:sp>
      <p:sp>
        <p:nvSpPr>
          <p:cNvPr id="10" name="Rectangle 9"/>
          <p:cNvSpPr/>
          <p:nvPr/>
        </p:nvSpPr>
        <p:spPr>
          <a:xfrm>
            <a:off x="0" y="240808"/>
            <a:ext cx="7421526"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What we see in the browser</a:t>
            </a:r>
            <a:endParaRPr lang="en-US" sz="3600" dirty="0" smtClean="0">
              <a:solidFill>
                <a:schemeClr val="bg1"/>
              </a:solidFill>
              <a:latin typeface="Avenir Book" charset="0"/>
              <a:ea typeface="Avenir Book" charset="0"/>
              <a:cs typeface="Avenir Book"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94074"/>
            <a:ext cx="12192000" cy="6339840"/>
          </a:xfrm>
          <a:prstGeom prst="rect">
            <a:avLst/>
          </a:prstGeom>
        </p:spPr>
      </p:pic>
    </p:spTree>
    <p:extLst>
      <p:ext uri="{BB962C8B-B14F-4D97-AF65-F5344CB8AC3E}">
        <p14:creationId xmlns:p14="http://schemas.microsoft.com/office/powerpoint/2010/main" val="90823270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29</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739637" y="1765245"/>
            <a:ext cx="11266833" cy="523220"/>
          </a:xfrm>
          <a:prstGeom prst="rect">
            <a:avLst/>
          </a:prstGeom>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800" smtClean="0">
                <a:solidFill>
                  <a:srgbClr val="0070C0"/>
                </a:solidFill>
                <a:latin typeface="Avenir Book" charset="0"/>
                <a:ea typeface="Avenir Book" charset="0"/>
                <a:cs typeface="Avenir Book" charset="0"/>
              </a:rPr>
              <a:t>[]</a:t>
            </a:r>
            <a:endParaRPr lang="en-US" sz="2400" dirty="0" smtClean="0">
              <a:solidFill>
                <a:srgbClr val="0070C0"/>
              </a:solidFill>
              <a:latin typeface="Avenir Book" charset="0"/>
              <a:ea typeface="Avenir Book" charset="0"/>
              <a:cs typeface="Avenir Book"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9496"/>
            <a:ext cx="12192000" cy="6305550"/>
          </a:xfrm>
          <a:prstGeom prst="rect">
            <a:avLst/>
          </a:prstGeom>
        </p:spPr>
      </p:pic>
      <p:sp>
        <p:nvSpPr>
          <p:cNvPr id="9" name="Rectangle 8"/>
          <p:cNvSpPr/>
          <p:nvPr/>
        </p:nvSpPr>
        <p:spPr>
          <a:xfrm>
            <a:off x="0" y="240808"/>
            <a:ext cx="7421526"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What the browser sees</a:t>
            </a:r>
            <a:endParaRPr lang="en-US" sz="3600" dirty="0" smtClean="0">
              <a:solidFill>
                <a:schemeClr val="bg1"/>
              </a:solidFill>
              <a:latin typeface="Avenir Book" charset="0"/>
              <a:ea typeface="Avenir Book" charset="0"/>
              <a:cs typeface="Avenir Book" charset="0"/>
            </a:endParaRPr>
          </a:p>
        </p:txBody>
      </p:sp>
    </p:spTree>
    <p:extLst>
      <p:ext uri="{BB962C8B-B14F-4D97-AF65-F5344CB8AC3E}">
        <p14:creationId xmlns:p14="http://schemas.microsoft.com/office/powerpoint/2010/main" val="3748467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Homework #3</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0" name="Rectangle 9"/>
          <p:cNvSpPr/>
          <p:nvPr/>
        </p:nvSpPr>
        <p:spPr>
          <a:xfrm>
            <a:off x="-641660" y="622902"/>
            <a:ext cx="4393046" cy="707886"/>
          </a:xfrm>
          <a:prstGeom prst="rect">
            <a:avLst/>
          </a:prstGeom>
          <a:solidFill>
            <a:srgbClr val="00B0F0"/>
          </a:solidFill>
        </p:spPr>
        <p:txBody>
          <a:bodyPr wrap="square">
            <a:spAutoFit/>
          </a:bodyPr>
          <a:lstStyle/>
          <a:p>
            <a:pPr algn="r"/>
            <a:r>
              <a:rPr lang="en-US" sz="4000" smtClean="0">
                <a:solidFill>
                  <a:schemeClr val="bg1"/>
                </a:solidFill>
                <a:latin typeface="Avenir Book" charset="0"/>
                <a:ea typeface="Avenir Book" charset="0"/>
                <a:cs typeface="Avenir Book" charset="0"/>
              </a:rPr>
              <a:t>Homework #3</a:t>
            </a:r>
            <a:endParaRPr lang="en-US" sz="3600" dirty="0" smtClean="0">
              <a:solidFill>
                <a:schemeClr val="bg1"/>
              </a:solidFill>
              <a:latin typeface="Avenir Book" charset="0"/>
              <a:ea typeface="Avenir Book" charset="0"/>
              <a:cs typeface="Avenir Book" charset="0"/>
            </a:endParaRPr>
          </a:p>
        </p:txBody>
      </p:sp>
      <p:sp>
        <p:nvSpPr>
          <p:cNvPr id="8" name="Rectangle 7"/>
          <p:cNvSpPr/>
          <p:nvPr/>
        </p:nvSpPr>
        <p:spPr>
          <a:xfrm>
            <a:off x="7649240" y="1852740"/>
            <a:ext cx="6522428" cy="646331"/>
          </a:xfrm>
          <a:prstGeom prst="rect">
            <a:avLst/>
          </a:prstGeom>
        </p:spPr>
        <p:txBody>
          <a:bodyPr wrap="square">
            <a:spAutoFit/>
          </a:bodyPr>
          <a:lstStyle/>
          <a:p>
            <a:pPr marL="17463" lvl="0" indent="-17463">
              <a:defRPr/>
            </a:pPr>
            <a:r>
              <a:rPr lang="en-US" sz="3600" dirty="0" smtClean="0">
                <a:solidFill>
                  <a:srgbClr val="00B0F0"/>
                </a:solidFill>
                <a:latin typeface="Helvetica Neue Thin" charset="0"/>
                <a:ea typeface="Helvetica Neue Thin" charset="0"/>
                <a:cs typeface="Helvetica Neue Thin" charset="0"/>
              </a:rPr>
              <a:t>Smoothness of code</a:t>
            </a:r>
            <a:endParaRPr lang="en-US" sz="4000" dirty="0">
              <a:solidFill>
                <a:srgbClr val="00B0F0"/>
              </a:solidFill>
              <a:latin typeface="Helvetica Neue Thin" charset="0"/>
              <a:ea typeface="Helvetica Neue Thin" charset="0"/>
              <a:cs typeface="Helvetica Neue Thin" charset="0"/>
            </a:endParaRPr>
          </a:p>
        </p:txBody>
      </p:sp>
      <p:pic>
        <p:nvPicPr>
          <p:cNvPr id="3" name="Picture 2"/>
          <p:cNvPicPr>
            <a:picLocks noChangeAspect="1"/>
          </p:cNvPicPr>
          <p:nvPr/>
        </p:nvPicPr>
        <p:blipFill>
          <a:blip r:embed="rId3"/>
          <a:stretch>
            <a:fillRect/>
          </a:stretch>
        </p:blipFill>
        <p:spPr>
          <a:xfrm>
            <a:off x="464526" y="2485321"/>
            <a:ext cx="6760308" cy="3295650"/>
          </a:xfrm>
          <a:prstGeom prst="rect">
            <a:avLst/>
          </a:prstGeom>
        </p:spPr>
      </p:pic>
      <p:sp>
        <p:nvSpPr>
          <p:cNvPr id="9" name="Rectangle 8"/>
          <p:cNvSpPr/>
          <p:nvPr/>
        </p:nvSpPr>
        <p:spPr>
          <a:xfrm>
            <a:off x="616926" y="2010973"/>
            <a:ext cx="6522428" cy="646331"/>
          </a:xfrm>
          <a:prstGeom prst="rect">
            <a:avLst/>
          </a:prstGeom>
        </p:spPr>
        <p:txBody>
          <a:bodyPr wrap="square">
            <a:spAutoFit/>
          </a:bodyPr>
          <a:lstStyle/>
          <a:p>
            <a:pPr marL="17463" lvl="0" indent="-17463">
              <a:defRPr/>
            </a:pPr>
            <a:r>
              <a:rPr lang="en-US" sz="3600" smtClean="0">
                <a:solidFill>
                  <a:srgbClr val="00B0F0"/>
                </a:solidFill>
                <a:latin typeface="Helvetica Neue Thin" charset="0"/>
                <a:ea typeface="Helvetica Neue Thin" charset="0"/>
                <a:cs typeface="Helvetica Neue Thin" charset="0"/>
              </a:rPr>
              <a:t>Mean F1s</a:t>
            </a:r>
            <a:endParaRPr lang="en-US" sz="4000" dirty="0">
              <a:solidFill>
                <a:srgbClr val="00B0F0"/>
              </a:solidFill>
              <a:latin typeface="Helvetica Neue Thin" charset="0"/>
              <a:ea typeface="Helvetica Neue Thin" charset="0"/>
              <a:cs typeface="Helvetica Neue Thin" charset="0"/>
            </a:endParaRPr>
          </a:p>
        </p:txBody>
      </p:sp>
      <p:pic>
        <p:nvPicPr>
          <p:cNvPr id="5" name="Picture 4"/>
          <p:cNvPicPr>
            <a:picLocks noChangeAspect="1"/>
          </p:cNvPicPr>
          <p:nvPr/>
        </p:nvPicPr>
        <p:blipFill>
          <a:blip r:embed="rId4"/>
          <a:stretch>
            <a:fillRect/>
          </a:stretch>
        </p:blipFill>
        <p:spPr>
          <a:xfrm>
            <a:off x="7353300" y="2444046"/>
            <a:ext cx="3924300" cy="3378200"/>
          </a:xfrm>
          <a:prstGeom prst="rect">
            <a:avLst/>
          </a:prstGeom>
        </p:spPr>
      </p:pic>
      <p:sp>
        <p:nvSpPr>
          <p:cNvPr id="11" name="Rectangle 10"/>
          <p:cNvSpPr/>
          <p:nvPr/>
        </p:nvSpPr>
        <p:spPr>
          <a:xfrm rot="16200000">
            <a:off x="3006333" y="3030434"/>
            <a:ext cx="8522974" cy="295939"/>
          </a:xfrm>
          <a:prstGeom prst="rect">
            <a:avLst/>
          </a:prstGeom>
          <a:solidFill>
            <a:schemeClr val="accent1">
              <a:lumMod val="20000"/>
              <a:lumOff val="80000"/>
            </a:schemeClr>
          </a:solidFill>
        </p:spPr>
        <p:txBody>
          <a:bodyPr wrap="square">
            <a:spAutoFit/>
          </a:bodyPr>
          <a:lstStyle/>
          <a:p>
            <a:pPr algn="r"/>
            <a:endParaRPr lang="en-US" sz="1000" dirty="0" smtClean="0">
              <a:solidFill>
                <a:schemeClr val="bg1"/>
              </a:solidFill>
              <a:latin typeface="Avenir Book" charset="0"/>
              <a:ea typeface="Avenir Book" charset="0"/>
              <a:cs typeface="Avenir Book" charset="0"/>
            </a:endParaRPr>
          </a:p>
        </p:txBody>
      </p:sp>
    </p:spTree>
    <p:extLst>
      <p:ext uri="{BB962C8B-B14F-4D97-AF65-F5344CB8AC3E}">
        <p14:creationId xmlns:p14="http://schemas.microsoft.com/office/powerpoint/2010/main" val="11922593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30</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739637" y="1765245"/>
            <a:ext cx="11266833" cy="523220"/>
          </a:xfrm>
          <a:prstGeom prst="rect">
            <a:avLst/>
          </a:prstGeom>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800" smtClean="0">
                <a:solidFill>
                  <a:srgbClr val="0070C0"/>
                </a:solidFill>
                <a:latin typeface="Avenir Book" charset="0"/>
                <a:ea typeface="Avenir Book" charset="0"/>
                <a:cs typeface="Avenir Book" charset="0"/>
              </a:rPr>
              <a:t>[]</a:t>
            </a:r>
            <a:endParaRPr lang="en-US" sz="2400" dirty="0" smtClean="0">
              <a:solidFill>
                <a:srgbClr val="0070C0"/>
              </a:solidFill>
              <a:latin typeface="Avenir Book" charset="0"/>
              <a:ea typeface="Avenir Book" charset="0"/>
              <a:cs typeface="Avenir Book"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9496"/>
            <a:ext cx="12192000" cy="6305550"/>
          </a:xfrm>
          <a:prstGeom prst="rect">
            <a:avLst/>
          </a:prstGeom>
        </p:spPr>
      </p:pic>
      <p:sp>
        <p:nvSpPr>
          <p:cNvPr id="9" name="Rectangle 8"/>
          <p:cNvSpPr/>
          <p:nvPr/>
        </p:nvSpPr>
        <p:spPr>
          <a:xfrm>
            <a:off x="0" y="240808"/>
            <a:ext cx="7421526"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What the browser sees</a:t>
            </a:r>
            <a:endParaRPr lang="en-US" sz="3600" dirty="0" smtClean="0">
              <a:solidFill>
                <a:schemeClr val="bg1"/>
              </a:solidFill>
              <a:latin typeface="Avenir Book" charset="0"/>
              <a:ea typeface="Avenir Book" charset="0"/>
              <a:cs typeface="Avenir Book" charset="0"/>
            </a:endParaRPr>
          </a:p>
        </p:txBody>
      </p:sp>
      <p:sp>
        <p:nvSpPr>
          <p:cNvPr id="11" name="Rectangle 10"/>
          <p:cNvSpPr/>
          <p:nvPr/>
        </p:nvSpPr>
        <p:spPr>
          <a:xfrm>
            <a:off x="1827602" y="3505276"/>
            <a:ext cx="9425867" cy="1673989"/>
          </a:xfrm>
          <a:prstGeom prst="rect">
            <a:avLst/>
          </a:prstGeom>
          <a:solidFill>
            <a:schemeClr val="tx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i="1" dirty="0" smtClean="0">
                <a:latin typeface="Avenir Book" charset="0"/>
                <a:ea typeface="Avenir Book" charset="0"/>
                <a:cs typeface="Avenir Book" charset="0"/>
              </a:rPr>
              <a:t>Most websites use </a:t>
            </a:r>
          </a:p>
          <a:p>
            <a:pPr algn="ctr"/>
            <a:r>
              <a:rPr lang="en-US" sz="3600" i="1" dirty="0" smtClean="0">
                <a:solidFill>
                  <a:srgbClr val="FFFF00"/>
                </a:solidFill>
                <a:latin typeface="Avenir Book" charset="0"/>
                <a:ea typeface="Avenir Book" charset="0"/>
                <a:cs typeface="Avenir Book" charset="0"/>
              </a:rPr>
              <a:t>Hypertext Markup Language (HTML) </a:t>
            </a:r>
          </a:p>
          <a:p>
            <a:pPr algn="ctr"/>
            <a:r>
              <a:rPr lang="en-US" sz="2800" i="1" dirty="0" smtClean="0">
                <a:latin typeface="Avenir Book" charset="0"/>
                <a:ea typeface="Avenir Book" charset="0"/>
                <a:cs typeface="Avenir Book" charset="0"/>
              </a:rPr>
              <a:t>to codify the structure and contents of a web page.</a:t>
            </a:r>
            <a:endParaRPr lang="en-US" sz="2800" i="1" dirty="0">
              <a:latin typeface="Avenir Book" charset="0"/>
              <a:ea typeface="Avenir Book" charset="0"/>
              <a:cs typeface="Avenir Book" charset="0"/>
            </a:endParaRPr>
          </a:p>
        </p:txBody>
      </p:sp>
    </p:spTree>
    <p:extLst>
      <p:ext uri="{BB962C8B-B14F-4D97-AF65-F5344CB8AC3E}">
        <p14:creationId xmlns:p14="http://schemas.microsoft.com/office/powerpoint/2010/main" val="126592186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31</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361950" y="2353527"/>
            <a:ext cx="6018066" cy="2616101"/>
          </a:xfrm>
          <a:prstGeom prst="rect">
            <a:avLst/>
          </a:prstGeom>
          <a:solidFill>
            <a:schemeClr val="bg1">
              <a:lumMod val="85000"/>
            </a:schemeClr>
          </a:solidFill>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4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Courier New" charset="0"/>
                <a:ea typeface="Courier New" charset="0"/>
                <a:cs typeface="Courier New" charset="0"/>
              </a:rPr>
              <a:t>&lt;html&gt;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a:latin typeface="Courier New" charset="0"/>
                <a:ea typeface="Courier New" charset="0"/>
                <a:cs typeface="Courier New" charset="0"/>
              </a:rPr>
              <a:t>	</a:t>
            </a:r>
            <a:r>
              <a:rPr lang="en-US" sz="2400" dirty="0" smtClean="0">
                <a:latin typeface="Courier New" charset="0"/>
                <a:ea typeface="Courier New" charset="0"/>
                <a:cs typeface="Courier New" charset="0"/>
              </a:rPr>
              <a:t>&lt;body&gt;</a:t>
            </a:r>
            <a:endParaRPr lang="en-US" sz="24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Courier New" charset="0"/>
                <a:ea typeface="Courier New" charset="0"/>
                <a:cs typeface="Courier New" charset="0"/>
              </a:rPr>
              <a:t>	  &lt;h1&gt; Hello World!&lt;/h1&gt;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a:latin typeface="Courier New" charset="0"/>
                <a:ea typeface="Courier New" charset="0"/>
                <a:cs typeface="Courier New" charset="0"/>
              </a:rPr>
              <a:t>	</a:t>
            </a:r>
            <a:r>
              <a:rPr lang="en-US" sz="2400" dirty="0" smtClean="0">
                <a:latin typeface="Courier New" charset="0"/>
                <a:ea typeface="Courier New" charset="0"/>
                <a:cs typeface="Courier New" charset="0"/>
              </a:rPr>
              <a:t>&lt;/body&gt;</a:t>
            </a:r>
            <a:endParaRPr lang="en-US" sz="24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Courier New" charset="0"/>
                <a:ea typeface="Courier New" charset="0"/>
                <a:cs typeface="Courier New" charset="0"/>
              </a:rPr>
              <a:t>&lt;/html&gt;</a:t>
            </a: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p:txBody>
      </p:sp>
      <p:sp>
        <p:nvSpPr>
          <p:cNvPr id="10" name="Rectangle 9"/>
          <p:cNvSpPr/>
          <p:nvPr/>
        </p:nvSpPr>
        <p:spPr>
          <a:xfrm>
            <a:off x="-641661" y="622902"/>
            <a:ext cx="5401229"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HTML</a:t>
            </a:r>
            <a:endParaRPr lang="en-US" sz="3600" dirty="0" smtClean="0">
              <a:solidFill>
                <a:schemeClr val="bg1"/>
              </a:solidFill>
              <a:latin typeface="Avenir Book" charset="0"/>
              <a:ea typeface="Avenir Book" charset="0"/>
              <a:cs typeface="Avenir Book" charset="0"/>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926" t="3573" r="2593" b="5324"/>
          <a:stretch/>
        </p:blipFill>
        <p:spPr>
          <a:xfrm>
            <a:off x="6816436" y="2161309"/>
            <a:ext cx="5015631" cy="3262746"/>
          </a:xfrm>
          <a:prstGeom prst="rect">
            <a:avLst/>
          </a:prstGeom>
          <a:ln>
            <a:solidFill>
              <a:schemeClr val="accent1"/>
            </a:solidFill>
          </a:ln>
        </p:spPr>
      </p:pic>
      <p:sp>
        <p:nvSpPr>
          <p:cNvPr id="8" name="Down Arrow 7"/>
          <p:cNvSpPr/>
          <p:nvPr/>
        </p:nvSpPr>
        <p:spPr>
          <a:xfrm rot="16200000">
            <a:off x="5965347" y="3369664"/>
            <a:ext cx="829339" cy="1413164"/>
          </a:xfrm>
          <a:prstGeom prst="downArrow">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150067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32</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361950" y="2353527"/>
            <a:ext cx="6018066" cy="2616101"/>
          </a:xfrm>
          <a:prstGeom prst="rect">
            <a:avLst/>
          </a:prstGeom>
          <a:solidFill>
            <a:schemeClr val="bg1">
              <a:lumMod val="85000"/>
            </a:schemeClr>
          </a:solidFill>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4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Courier New" charset="0"/>
                <a:ea typeface="Courier New" charset="0"/>
                <a:cs typeface="Courier New" charset="0"/>
              </a:rPr>
              <a:t>&lt;html&gt;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a:latin typeface="Courier New" charset="0"/>
                <a:ea typeface="Courier New" charset="0"/>
                <a:cs typeface="Courier New" charset="0"/>
              </a:rPr>
              <a:t>	</a:t>
            </a:r>
            <a:r>
              <a:rPr lang="en-US" sz="2400" dirty="0" smtClean="0">
                <a:latin typeface="Courier New" charset="0"/>
                <a:ea typeface="Courier New" charset="0"/>
                <a:cs typeface="Courier New" charset="0"/>
              </a:rPr>
              <a:t>&lt;body&gt;</a:t>
            </a:r>
            <a:endParaRPr lang="en-US" sz="24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Courier New" charset="0"/>
                <a:ea typeface="Courier New" charset="0"/>
                <a:cs typeface="Courier New" charset="0"/>
              </a:rPr>
              <a:t>	  &lt;h1&gt; Hello World!&lt;/h1&gt;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a:latin typeface="Courier New" charset="0"/>
                <a:ea typeface="Courier New" charset="0"/>
                <a:cs typeface="Courier New" charset="0"/>
              </a:rPr>
              <a:t>	</a:t>
            </a:r>
            <a:r>
              <a:rPr lang="en-US" sz="2400" dirty="0" smtClean="0">
                <a:latin typeface="Courier New" charset="0"/>
                <a:ea typeface="Courier New" charset="0"/>
                <a:cs typeface="Courier New" charset="0"/>
              </a:rPr>
              <a:t>&lt;/body&gt;</a:t>
            </a:r>
            <a:endParaRPr lang="en-US" sz="24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Courier New" charset="0"/>
                <a:ea typeface="Courier New" charset="0"/>
                <a:cs typeface="Courier New" charset="0"/>
              </a:rPr>
              <a:t>&lt;/html&gt;</a:t>
            </a: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p:txBody>
      </p:sp>
      <p:sp>
        <p:nvSpPr>
          <p:cNvPr id="9" name="Rectangle 8"/>
          <p:cNvSpPr/>
          <p:nvPr/>
        </p:nvSpPr>
        <p:spPr>
          <a:xfrm>
            <a:off x="6380016" y="1673123"/>
            <a:ext cx="5404888" cy="3970318"/>
          </a:xfrm>
          <a:prstGeom prst="rect">
            <a:avLst/>
          </a:prstGeom>
          <a:noFill/>
          <a:ln>
            <a:noFill/>
          </a:ln>
        </p:spPr>
        <p:txBody>
          <a:bodyPr wrap="square">
            <a:spAutoFit/>
          </a:bodyPr>
          <a:lstStyle/>
          <a:p>
            <a:pPr marL="342900" marR="0" lvl="0" indent="-342900" defTabSz="914400" eaLnBrk="1" fontAlgn="auto" latinLnBrk="0" hangingPunct="1">
              <a:lnSpc>
                <a:spcPct val="100000"/>
              </a:lnSpc>
              <a:spcBef>
                <a:spcPts val="0"/>
              </a:spcBef>
              <a:spcAft>
                <a:spcPts val="0"/>
              </a:spcAft>
              <a:buClrTx/>
              <a:buSzTx/>
              <a:buFont typeface="Arial" charset="0"/>
              <a:buChar char="•"/>
              <a:defRPr/>
            </a:pPr>
            <a:r>
              <a:rPr lang="en-US" sz="2800" dirty="0" smtClean="0">
                <a:latin typeface="Avenir Book" charset="0"/>
                <a:ea typeface="Avenir Book" charset="0"/>
                <a:cs typeface="Avenir Book" charset="0"/>
              </a:rPr>
              <a:t>text in &lt;&gt; are “tags”</a:t>
            </a:r>
          </a:p>
          <a:p>
            <a:pPr marL="342900" marR="0" lvl="0" indent="-342900" defTabSz="914400" eaLnBrk="1" fontAlgn="auto" latinLnBrk="0" hangingPunct="1">
              <a:lnSpc>
                <a:spcPct val="100000"/>
              </a:lnSpc>
              <a:spcBef>
                <a:spcPts val="0"/>
              </a:spcBef>
              <a:spcAft>
                <a:spcPts val="0"/>
              </a:spcAft>
              <a:buClrTx/>
              <a:buSzTx/>
              <a:buFont typeface="Arial" charset="0"/>
              <a:buChar char="•"/>
              <a:defRPr/>
            </a:pPr>
            <a:r>
              <a:rPr lang="en-US" sz="2800" dirty="0" smtClean="0">
                <a:latin typeface="Avenir Book" charset="0"/>
                <a:ea typeface="Avenir Book" charset="0"/>
                <a:cs typeface="Avenir Book" charset="0"/>
              </a:rPr>
              <a:t>Each tag represents a type of content</a:t>
            </a:r>
          </a:p>
          <a:p>
            <a:pPr marL="800100" lvl="1" indent="-342900" eaLnBrk="1" fontAlgn="auto" hangingPunct="1">
              <a:spcBef>
                <a:spcPts val="0"/>
              </a:spcBef>
              <a:spcAft>
                <a:spcPts val="0"/>
              </a:spcAft>
              <a:buFont typeface="Arial" charset="0"/>
              <a:buChar char="•"/>
              <a:defRPr/>
            </a:pPr>
            <a:r>
              <a:rPr lang="en-US" sz="2800" dirty="0" smtClean="0">
                <a:latin typeface="Avenir Book" charset="0"/>
                <a:ea typeface="Avenir Book" charset="0"/>
                <a:cs typeface="Avenir Book" charset="0"/>
              </a:rPr>
              <a:t>&lt;html&gt; = root element of structure</a:t>
            </a:r>
          </a:p>
          <a:p>
            <a:pPr marL="800100" lvl="1" indent="-342900" eaLnBrk="1" fontAlgn="auto" hangingPunct="1">
              <a:spcBef>
                <a:spcPts val="0"/>
              </a:spcBef>
              <a:spcAft>
                <a:spcPts val="0"/>
              </a:spcAft>
              <a:buFont typeface="Arial" charset="0"/>
              <a:buChar char="•"/>
              <a:defRPr/>
            </a:pPr>
            <a:r>
              <a:rPr lang="en-US" sz="2800" dirty="0" smtClean="0">
                <a:latin typeface="Avenir Book" charset="0"/>
                <a:ea typeface="Avenir Book" charset="0"/>
                <a:cs typeface="Avenir Book" charset="0"/>
              </a:rPr>
              <a:t>&lt;body&gt; = contains visible content</a:t>
            </a:r>
          </a:p>
          <a:p>
            <a:pPr marL="800100" lvl="1" indent="-342900" eaLnBrk="1" fontAlgn="auto" hangingPunct="1">
              <a:spcBef>
                <a:spcPts val="0"/>
              </a:spcBef>
              <a:spcAft>
                <a:spcPts val="0"/>
              </a:spcAft>
              <a:buFont typeface="Arial" charset="0"/>
              <a:buChar char="•"/>
              <a:defRPr/>
            </a:pPr>
            <a:r>
              <a:rPr lang="en-US" sz="2800" dirty="0" smtClean="0">
                <a:latin typeface="Avenir Book" charset="0"/>
                <a:ea typeface="Avenir Book" charset="0"/>
                <a:cs typeface="Avenir Book" charset="0"/>
              </a:rPr>
              <a:t>&lt;h1&gt; = large heading</a:t>
            </a:r>
            <a:endParaRPr lang="en-US" sz="2800" dirty="0" smtClean="0">
              <a:latin typeface="Avenir Book" charset="0"/>
              <a:ea typeface="Avenir Book" charset="0"/>
              <a:cs typeface="Avenir Book" charset="0"/>
            </a:endParaRPr>
          </a:p>
          <a:p>
            <a:pPr marL="800100" lvl="1" indent="-342900" eaLnBrk="1" fontAlgn="auto" hangingPunct="1">
              <a:spcBef>
                <a:spcPts val="0"/>
              </a:spcBef>
              <a:spcAft>
                <a:spcPts val="0"/>
              </a:spcAft>
              <a:buFont typeface="Arial" charset="0"/>
              <a:buChar char="•"/>
              <a:defRPr/>
            </a:pPr>
            <a:endParaRPr lang="en-US" sz="2800" dirty="0" smtClean="0">
              <a:latin typeface="Avenir Book" charset="0"/>
              <a:ea typeface="Avenir Book" charset="0"/>
              <a:cs typeface="Avenir Book" charset="0"/>
            </a:endParaRPr>
          </a:p>
        </p:txBody>
      </p:sp>
      <p:sp>
        <p:nvSpPr>
          <p:cNvPr id="11" name="Rectangle 10"/>
          <p:cNvSpPr/>
          <p:nvPr/>
        </p:nvSpPr>
        <p:spPr>
          <a:xfrm>
            <a:off x="-641661" y="622902"/>
            <a:ext cx="5401229"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HTML</a:t>
            </a:r>
            <a:endParaRPr lang="en-US" sz="3600" dirty="0" smtClean="0">
              <a:solidFill>
                <a:schemeClr val="bg1"/>
              </a:solidFill>
              <a:latin typeface="Avenir Book" charset="0"/>
              <a:ea typeface="Avenir Book" charset="0"/>
              <a:cs typeface="Avenir Book" charset="0"/>
            </a:endParaRPr>
          </a:p>
        </p:txBody>
      </p:sp>
    </p:spTree>
    <p:extLst>
      <p:ext uri="{BB962C8B-B14F-4D97-AF65-F5344CB8AC3E}">
        <p14:creationId xmlns:p14="http://schemas.microsoft.com/office/powerpoint/2010/main" val="54894257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33</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2058953" y="1819934"/>
            <a:ext cx="8638191" cy="1508105"/>
          </a:xfrm>
          <a:prstGeom prst="rect">
            <a:avLst/>
          </a:prstGeom>
          <a:solidFill>
            <a:schemeClr val="bg1">
              <a:lumMod val="85000"/>
            </a:schemeClr>
          </a:solidFill>
        </p:spPr>
        <p:txBody>
          <a:bodyPr wrap="square">
            <a:spAutoFit/>
          </a:bodyPr>
          <a:lstStyle/>
          <a:p>
            <a:pPr marL="742950" marR="0" lvl="0" indent="-742950" algn="ctr" defTabSz="914400" eaLnBrk="1" fontAlgn="auto" latinLnBrk="0" hangingPunct="1">
              <a:lnSpc>
                <a:spcPct val="100000"/>
              </a:lnSpc>
              <a:spcBef>
                <a:spcPts val="0"/>
              </a:spcBef>
              <a:spcAft>
                <a:spcPts val="0"/>
              </a:spcAft>
              <a:buClrTx/>
              <a:buSzTx/>
              <a:buFont typeface="+mj-lt"/>
              <a:buNone/>
              <a:tabLst/>
              <a:defRPr/>
            </a:pPr>
            <a:endParaRPr lang="en-US" sz="3200" dirty="0" smtClean="0">
              <a:latin typeface="Courier New" charset="0"/>
              <a:ea typeface="Courier New" charset="0"/>
              <a:cs typeface="Courier New" charset="0"/>
            </a:endParaRPr>
          </a:p>
          <a:p>
            <a:pPr marL="742950" marR="0" lvl="0" indent="-742950" algn="ctr" defTabSz="914400" eaLnBrk="1" fontAlgn="auto" latinLnBrk="0" hangingPunct="1">
              <a:lnSpc>
                <a:spcPct val="100000"/>
              </a:lnSpc>
              <a:spcBef>
                <a:spcPts val="0"/>
              </a:spcBef>
              <a:spcAft>
                <a:spcPts val="0"/>
              </a:spcAft>
              <a:buClrTx/>
              <a:buSzTx/>
              <a:buFont typeface="+mj-lt"/>
              <a:buNone/>
              <a:tabLst/>
              <a:defRPr/>
            </a:pPr>
            <a:r>
              <a:rPr lang="en-US" sz="3200" dirty="0" smtClean="0">
                <a:latin typeface="Courier New" charset="0"/>
                <a:ea typeface="Courier New" charset="0"/>
                <a:cs typeface="Courier New" charset="0"/>
              </a:rPr>
              <a:t>&lt;h1&gt; Hello World!&lt;/h1&gt;</a:t>
            </a:r>
          </a:p>
          <a:p>
            <a:pPr marL="742950" marR="0" lvl="0" indent="-742950" algn="ctr" defTabSz="914400" eaLnBrk="1" fontAlgn="auto" latinLnBrk="0" hangingPunct="1">
              <a:lnSpc>
                <a:spcPct val="100000"/>
              </a:lnSpc>
              <a:spcBef>
                <a:spcPts val="0"/>
              </a:spcBef>
              <a:spcAft>
                <a:spcPts val="0"/>
              </a:spcAft>
              <a:buClrTx/>
              <a:buSzTx/>
              <a:buFont typeface="+mj-lt"/>
              <a:buNone/>
              <a:tabLst/>
              <a:defRPr/>
            </a:pPr>
            <a:endParaRPr lang="en-US" sz="2800" dirty="0" smtClean="0">
              <a:latin typeface="Courier New" charset="0"/>
              <a:ea typeface="Courier New" charset="0"/>
              <a:cs typeface="Courier New" charset="0"/>
            </a:endParaRPr>
          </a:p>
        </p:txBody>
      </p:sp>
      <p:sp>
        <p:nvSpPr>
          <p:cNvPr id="10" name="Rectangle 9"/>
          <p:cNvSpPr/>
          <p:nvPr/>
        </p:nvSpPr>
        <p:spPr>
          <a:xfrm>
            <a:off x="-641661" y="622902"/>
            <a:ext cx="5401229"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HTML</a:t>
            </a:r>
            <a:endParaRPr lang="en-US" sz="3600" dirty="0" smtClean="0">
              <a:solidFill>
                <a:schemeClr val="bg1"/>
              </a:solidFill>
              <a:latin typeface="Avenir Book" charset="0"/>
              <a:ea typeface="Avenir Book" charset="0"/>
              <a:cs typeface="Avenir Book" charset="0"/>
            </a:endParaRPr>
          </a:p>
        </p:txBody>
      </p:sp>
      <p:sp>
        <p:nvSpPr>
          <p:cNvPr id="9" name="Rectangle 8"/>
          <p:cNvSpPr/>
          <p:nvPr/>
        </p:nvSpPr>
        <p:spPr>
          <a:xfrm>
            <a:off x="3910562" y="4051908"/>
            <a:ext cx="5404888" cy="1384995"/>
          </a:xfrm>
          <a:prstGeom prst="rect">
            <a:avLst/>
          </a:prstGeom>
          <a:noFill/>
          <a:ln>
            <a:noFill/>
          </a:ln>
        </p:spPr>
        <p:txBody>
          <a:bodyPr wrap="square">
            <a:spAutoFit/>
          </a:bodyPr>
          <a:lstStyle/>
          <a:p>
            <a:pPr marR="0" lvl="0" defTabSz="914400" eaLnBrk="1" fontAlgn="auto" latinLnBrk="0" hangingPunct="1">
              <a:lnSpc>
                <a:spcPct val="100000"/>
              </a:lnSpc>
              <a:spcBef>
                <a:spcPts val="0"/>
              </a:spcBef>
              <a:spcAft>
                <a:spcPts val="0"/>
              </a:spcAft>
              <a:buClrTx/>
              <a:buSzTx/>
              <a:defRPr/>
            </a:pPr>
            <a:r>
              <a:rPr lang="en-US" sz="2800" dirty="0" smtClean="0">
                <a:latin typeface="Avenir Book" charset="0"/>
                <a:ea typeface="Avenir Book" charset="0"/>
                <a:cs typeface="Avenir Book" charset="0"/>
              </a:rPr>
              <a:t>&lt;tags&gt; tend to come in pairs to indicate where the element starts and ends.</a:t>
            </a:r>
            <a:endParaRPr lang="en-US" sz="2800" dirty="0" smtClean="0">
              <a:latin typeface="Avenir Book" charset="0"/>
              <a:ea typeface="Avenir Book" charset="0"/>
              <a:cs typeface="Avenir Book" charset="0"/>
            </a:endParaRPr>
          </a:p>
        </p:txBody>
      </p:sp>
      <p:cxnSp>
        <p:nvCxnSpPr>
          <p:cNvPr id="4" name="Straight Arrow Connector 3"/>
          <p:cNvCxnSpPr/>
          <p:nvPr/>
        </p:nvCxnSpPr>
        <p:spPr>
          <a:xfrm flipH="1" flipV="1">
            <a:off x="4322618" y="2909455"/>
            <a:ext cx="249382" cy="9077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8084127" y="2782244"/>
            <a:ext cx="426143" cy="103494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604995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34</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361950" y="1528989"/>
            <a:ext cx="5131556" cy="4708981"/>
          </a:xfrm>
          <a:prstGeom prst="rect">
            <a:avLst/>
          </a:prstGeom>
          <a:solidFill>
            <a:schemeClr val="accent1">
              <a:lumMod val="40000"/>
              <a:lumOff val="60000"/>
            </a:schemeClr>
          </a:solidFill>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000" dirty="0">
                <a:latin typeface="Courier New" charset="0"/>
                <a:ea typeface="Courier New" charset="0"/>
                <a:cs typeface="Courier New" charset="0"/>
              </a:rPr>
              <a:t>&lt;!DOCTYPE html</a:t>
            </a:r>
            <a:r>
              <a:rPr lang="en-US" sz="2000" dirty="0" smtClean="0">
                <a:latin typeface="Courier New" charset="0"/>
                <a:ea typeface="Courier New" charset="0"/>
                <a:cs typeface="Courier New" charset="0"/>
              </a:rPr>
              <a:t>&gt;</a:t>
            </a: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&lt;/html&gt;</a:t>
            </a:r>
            <a:endParaRPr lang="en-US" dirty="0" smtClean="0">
              <a:latin typeface="Courier New" charset="0"/>
              <a:ea typeface="Courier New" charset="0"/>
              <a:cs typeface="Courier New" charset="0"/>
            </a:endParaRPr>
          </a:p>
        </p:txBody>
      </p:sp>
      <p:sp>
        <p:nvSpPr>
          <p:cNvPr id="10" name="Rectangle 9"/>
          <p:cNvSpPr/>
          <p:nvPr/>
        </p:nvSpPr>
        <p:spPr>
          <a:xfrm>
            <a:off x="-641661" y="622902"/>
            <a:ext cx="5401229"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HTML</a:t>
            </a:r>
            <a:endParaRPr lang="en-US" sz="3600" dirty="0" smtClean="0">
              <a:solidFill>
                <a:schemeClr val="bg1"/>
              </a:solidFill>
              <a:latin typeface="Avenir Book" charset="0"/>
              <a:ea typeface="Avenir Book" charset="0"/>
              <a:cs typeface="Avenir Book" charset="0"/>
            </a:endParaRPr>
          </a:p>
        </p:txBody>
      </p:sp>
      <p:sp>
        <p:nvSpPr>
          <p:cNvPr id="12" name="Rectangle 11"/>
          <p:cNvSpPr/>
          <p:nvPr/>
        </p:nvSpPr>
        <p:spPr>
          <a:xfrm>
            <a:off x="514350" y="1931194"/>
            <a:ext cx="4722668" cy="1200329"/>
          </a:xfrm>
          <a:prstGeom prst="rect">
            <a:avLst/>
          </a:prstGeom>
          <a:solidFill>
            <a:schemeClr val="accent1">
              <a:lumMod val="20000"/>
              <a:lumOff val="80000"/>
            </a:schemeClr>
          </a:solid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&lt;head&gt;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	&lt;style&gt; &lt;/style&gt;</a:t>
            </a: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	&lt;title&gt; Site Name &lt;/title&gt;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&lt;/head&gt;</a:t>
            </a:r>
            <a:endParaRPr lang="en-US" dirty="0" smtClean="0">
              <a:latin typeface="Courier New" charset="0"/>
              <a:ea typeface="Courier New" charset="0"/>
              <a:cs typeface="Courier New" charset="0"/>
            </a:endParaRPr>
          </a:p>
        </p:txBody>
      </p:sp>
      <p:sp>
        <p:nvSpPr>
          <p:cNvPr id="13" name="Rectangle 12"/>
          <p:cNvSpPr/>
          <p:nvPr/>
        </p:nvSpPr>
        <p:spPr>
          <a:xfrm>
            <a:off x="566394" y="3391279"/>
            <a:ext cx="4722668" cy="2308324"/>
          </a:xfrm>
          <a:prstGeom prst="rect">
            <a:avLst/>
          </a:prstGeom>
          <a:solidFill>
            <a:schemeClr val="accent1">
              <a:lumMod val="20000"/>
              <a:lumOff val="80000"/>
            </a:schemeClr>
          </a:solid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&lt;body&gt;</a:t>
            </a: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&lt;h1&gt; Large heading &lt;/h1&gt;</a:t>
            </a: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&lt;h2&gt; Smaller heading &lt;/h2&gt;</a:t>
            </a:r>
            <a:endParaRPr lang="en-US" dirty="0">
              <a:latin typeface="Courier New" charset="0"/>
              <a:ea typeface="Courier New" charset="0"/>
              <a:cs typeface="Courier New" charset="0"/>
            </a:endParaRP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&lt;p&gt; A text paragraph. &lt;/p&gt;</a:t>
            </a: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&lt;/body&gt;</a:t>
            </a:r>
            <a:endParaRPr lang="en-US" dirty="0" smtClean="0">
              <a:latin typeface="Courier New" charset="0"/>
              <a:ea typeface="Courier New" charset="0"/>
              <a:cs typeface="Courier New" charset="0"/>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330" t="2890" r="2974" b="3767"/>
          <a:stretch/>
        </p:blipFill>
        <p:spPr>
          <a:xfrm>
            <a:off x="5860588" y="1528989"/>
            <a:ext cx="5977512" cy="4051703"/>
          </a:xfrm>
          <a:prstGeom prst="rect">
            <a:avLst/>
          </a:prstGeom>
          <a:ln>
            <a:solidFill>
              <a:schemeClr val="bg1">
                <a:lumMod val="85000"/>
              </a:schemeClr>
            </a:solidFill>
          </a:ln>
        </p:spPr>
      </p:pic>
    </p:spTree>
    <p:extLst>
      <p:ext uri="{BB962C8B-B14F-4D97-AF65-F5344CB8AC3E}">
        <p14:creationId xmlns:p14="http://schemas.microsoft.com/office/powerpoint/2010/main" val="160096898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35</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3271255" y="2876133"/>
            <a:ext cx="1663131" cy="2677656"/>
          </a:xfrm>
          <a:prstGeom prst="rect">
            <a:avLst/>
          </a:prstGeom>
          <a:no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b="1" dirty="0" smtClean="0">
                <a:latin typeface="Avenir Book" charset="0"/>
                <a:ea typeface="Avenir Book" charset="0"/>
                <a:cs typeface="Avenir Book" charset="0"/>
              </a:rPr>
              <a:t>Text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&lt;h1&gt;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&lt;h2&gt;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&lt;h3&gt;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&lt;h4&gt;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&lt;h5&gt;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&lt;p&gt;</a:t>
            </a:r>
            <a:endParaRPr lang="en-US" sz="2000" dirty="0" smtClean="0">
              <a:latin typeface="Avenir Book" charset="0"/>
              <a:ea typeface="Avenir Book" charset="0"/>
              <a:cs typeface="Avenir Book" charset="0"/>
            </a:endParaRPr>
          </a:p>
        </p:txBody>
      </p:sp>
      <p:sp>
        <p:nvSpPr>
          <p:cNvPr id="10" name="Rectangle 9"/>
          <p:cNvSpPr/>
          <p:nvPr/>
        </p:nvSpPr>
        <p:spPr>
          <a:xfrm>
            <a:off x="-641661" y="622902"/>
            <a:ext cx="5401229"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HTML: Tags Galore</a:t>
            </a:r>
            <a:endParaRPr lang="en-US" sz="3600" dirty="0" smtClean="0">
              <a:solidFill>
                <a:schemeClr val="bg1"/>
              </a:solidFill>
              <a:latin typeface="Avenir Book" charset="0"/>
              <a:ea typeface="Avenir Book" charset="0"/>
              <a:cs typeface="Avenir Book" charset="0"/>
            </a:endParaRPr>
          </a:p>
        </p:txBody>
      </p:sp>
      <p:sp>
        <p:nvSpPr>
          <p:cNvPr id="9" name="Rectangle 8"/>
          <p:cNvSpPr/>
          <p:nvPr/>
        </p:nvSpPr>
        <p:spPr>
          <a:xfrm>
            <a:off x="3271255" y="1508890"/>
            <a:ext cx="2542693" cy="1200329"/>
          </a:xfrm>
          <a:prstGeom prst="rect">
            <a:avLst/>
          </a:prstGeom>
          <a:no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b="1" dirty="0" smtClean="0">
                <a:latin typeface="Avenir Book" charset="0"/>
                <a:ea typeface="Avenir Book" charset="0"/>
                <a:cs typeface="Avenir Book" charset="0"/>
              </a:rPr>
              <a:t>Sections</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&lt;div&gt;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&lt;section&gt;</a:t>
            </a:r>
          </a:p>
        </p:txBody>
      </p:sp>
      <p:sp>
        <p:nvSpPr>
          <p:cNvPr id="14" name="Rectangle 13"/>
          <p:cNvSpPr/>
          <p:nvPr/>
        </p:nvSpPr>
        <p:spPr>
          <a:xfrm>
            <a:off x="1254537" y="3204578"/>
            <a:ext cx="1557289" cy="1200329"/>
          </a:xfrm>
          <a:prstGeom prst="rect">
            <a:avLst/>
          </a:prstGeom>
          <a:no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b="1" dirty="0" smtClean="0">
                <a:latin typeface="Avenir Book" charset="0"/>
                <a:ea typeface="Avenir Book" charset="0"/>
                <a:cs typeface="Avenir Book" charset="0"/>
              </a:rPr>
              <a:t>Breaks</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a:t>
            </a:r>
            <a:r>
              <a:rPr lang="en-US" sz="2400" dirty="0" err="1" smtClean="0">
                <a:latin typeface="Avenir Book" charset="0"/>
                <a:ea typeface="Avenir Book" charset="0"/>
                <a:cs typeface="Avenir Book" charset="0"/>
              </a:rPr>
              <a:t>hr</a:t>
            </a:r>
            <a:r>
              <a:rPr lang="en-US" sz="2400" dirty="0" smtClean="0">
                <a:latin typeface="Avenir Book" charset="0"/>
                <a:ea typeface="Avenir Book" charset="0"/>
                <a:cs typeface="Avenir Book" charset="0"/>
              </a:rPr>
              <a:t>&gt;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a:t>
            </a:r>
            <a:r>
              <a:rPr lang="en-US" sz="2400" dirty="0" err="1" smtClean="0">
                <a:latin typeface="Avenir Book" charset="0"/>
                <a:ea typeface="Avenir Book" charset="0"/>
                <a:cs typeface="Avenir Book" charset="0"/>
              </a:rPr>
              <a:t>br</a:t>
            </a:r>
            <a:r>
              <a:rPr lang="en-US" sz="2400" dirty="0" smtClean="0">
                <a:latin typeface="Avenir Book" charset="0"/>
                <a:ea typeface="Avenir Book" charset="0"/>
                <a:cs typeface="Avenir Book" charset="0"/>
              </a:rPr>
              <a:t>&gt;</a:t>
            </a:r>
          </a:p>
        </p:txBody>
      </p:sp>
      <p:sp>
        <p:nvSpPr>
          <p:cNvPr id="15" name="Rectangle 14"/>
          <p:cNvSpPr/>
          <p:nvPr/>
        </p:nvSpPr>
        <p:spPr>
          <a:xfrm>
            <a:off x="1254537" y="1548252"/>
            <a:ext cx="2007178" cy="1569660"/>
          </a:xfrm>
          <a:prstGeom prst="rect">
            <a:avLst/>
          </a:prstGeom>
          <a:no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b="1" dirty="0" smtClean="0">
                <a:latin typeface="Avenir Book" charset="0"/>
                <a:ea typeface="Avenir Book" charset="0"/>
                <a:cs typeface="Avenir Book" charset="0"/>
              </a:rPr>
              <a:t>Basics</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&lt;body&gt;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&lt;html&gt;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&lt;title&gt;</a:t>
            </a:r>
          </a:p>
        </p:txBody>
      </p:sp>
      <p:sp>
        <p:nvSpPr>
          <p:cNvPr id="16" name="Rectangle 15"/>
          <p:cNvSpPr/>
          <p:nvPr/>
        </p:nvSpPr>
        <p:spPr>
          <a:xfrm>
            <a:off x="5269788" y="1500276"/>
            <a:ext cx="2007178" cy="1569660"/>
          </a:xfrm>
          <a:prstGeom prst="rect">
            <a:avLst/>
          </a:prstGeom>
          <a:no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b="1" dirty="0" smtClean="0">
                <a:latin typeface="Avenir Book" charset="0"/>
                <a:ea typeface="Avenir Book" charset="0"/>
                <a:cs typeface="Avenir Book" charset="0"/>
              </a:rPr>
              <a:t>Images</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a:t>
            </a:r>
            <a:r>
              <a:rPr lang="en-US" sz="2400" dirty="0" err="1" smtClean="0">
                <a:latin typeface="Avenir Book" charset="0"/>
                <a:ea typeface="Avenir Book" charset="0"/>
                <a:cs typeface="Avenir Book" charset="0"/>
              </a:rPr>
              <a:t>img</a:t>
            </a:r>
            <a:r>
              <a:rPr lang="en-US" sz="2400" dirty="0" smtClean="0">
                <a:latin typeface="Avenir Book" charset="0"/>
                <a:ea typeface="Avenir Book" charset="0"/>
                <a:cs typeface="Avenir Book" charset="0"/>
              </a:rPr>
              <a:t>&gt;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&lt;picture&gt;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&lt;canvas&gt;</a:t>
            </a:r>
          </a:p>
        </p:txBody>
      </p:sp>
      <p:sp>
        <p:nvSpPr>
          <p:cNvPr id="18" name="Rectangle 17"/>
          <p:cNvSpPr/>
          <p:nvPr/>
        </p:nvSpPr>
        <p:spPr>
          <a:xfrm>
            <a:off x="5269788" y="3330611"/>
            <a:ext cx="2007178" cy="830997"/>
          </a:xfrm>
          <a:prstGeom prst="rect">
            <a:avLst/>
          </a:prstGeom>
          <a:no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b="1" dirty="0" smtClean="0">
                <a:latin typeface="Avenir Book" charset="0"/>
                <a:ea typeface="Avenir Book" charset="0"/>
                <a:cs typeface="Avenir Book" charset="0"/>
              </a:rPr>
              <a:t>Frames</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&lt;iframe&gt;</a:t>
            </a:r>
          </a:p>
        </p:txBody>
      </p:sp>
      <p:sp>
        <p:nvSpPr>
          <p:cNvPr id="19" name="Rectangle 18"/>
          <p:cNvSpPr/>
          <p:nvPr/>
        </p:nvSpPr>
        <p:spPr>
          <a:xfrm>
            <a:off x="1254537" y="4533901"/>
            <a:ext cx="1557289" cy="1200329"/>
          </a:xfrm>
          <a:prstGeom prst="rect">
            <a:avLst/>
          </a:prstGeom>
          <a:no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b="1" dirty="0" smtClean="0">
                <a:latin typeface="Avenir Book" charset="0"/>
                <a:ea typeface="Avenir Book" charset="0"/>
                <a:cs typeface="Avenir Book" charset="0"/>
              </a:rPr>
              <a:t>Links</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&lt;a&gt;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a:t>
            </a:r>
            <a:r>
              <a:rPr lang="en-US" sz="2400" dirty="0" err="1" smtClean="0">
                <a:latin typeface="Avenir Book" charset="0"/>
                <a:ea typeface="Avenir Book" charset="0"/>
                <a:cs typeface="Avenir Book" charset="0"/>
              </a:rPr>
              <a:t>nav</a:t>
            </a:r>
            <a:r>
              <a:rPr lang="en-US" sz="2400" dirty="0" smtClean="0">
                <a:latin typeface="Avenir Book" charset="0"/>
                <a:ea typeface="Avenir Book" charset="0"/>
                <a:cs typeface="Avenir Book" charset="0"/>
              </a:rPr>
              <a:t>&gt;</a:t>
            </a:r>
          </a:p>
        </p:txBody>
      </p:sp>
      <p:sp>
        <p:nvSpPr>
          <p:cNvPr id="20" name="Rectangle 19"/>
          <p:cNvSpPr/>
          <p:nvPr/>
        </p:nvSpPr>
        <p:spPr>
          <a:xfrm>
            <a:off x="5269788" y="4286072"/>
            <a:ext cx="2007178" cy="1569660"/>
          </a:xfrm>
          <a:prstGeom prst="rect">
            <a:avLst/>
          </a:prstGeom>
          <a:no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b="1" dirty="0" smtClean="0">
                <a:latin typeface="Avenir Book" charset="0"/>
                <a:ea typeface="Avenir Book" charset="0"/>
                <a:cs typeface="Avenir Book" charset="0"/>
              </a:rPr>
              <a:t>Lists</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a:t>
            </a:r>
            <a:r>
              <a:rPr lang="en-US" sz="2400" dirty="0" err="1" smtClean="0">
                <a:latin typeface="Avenir Book" charset="0"/>
                <a:ea typeface="Avenir Book" charset="0"/>
                <a:cs typeface="Avenir Book" charset="0"/>
              </a:rPr>
              <a:t>ul</a:t>
            </a:r>
            <a:r>
              <a:rPr lang="en-US" sz="2400" dirty="0" smtClean="0">
                <a:latin typeface="Avenir Book" charset="0"/>
                <a:ea typeface="Avenir Book" charset="0"/>
                <a:cs typeface="Avenir Book" charset="0"/>
              </a:rPr>
              <a:t>&gt;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a:t>
            </a:r>
            <a:r>
              <a:rPr lang="en-US" sz="2400" dirty="0" err="1" smtClean="0">
                <a:latin typeface="Avenir Book" charset="0"/>
                <a:ea typeface="Avenir Book" charset="0"/>
                <a:cs typeface="Avenir Book" charset="0"/>
              </a:rPr>
              <a:t>ol</a:t>
            </a:r>
            <a:r>
              <a:rPr lang="en-US" sz="2400" dirty="0" smtClean="0">
                <a:latin typeface="Avenir Book" charset="0"/>
                <a:ea typeface="Avenir Book" charset="0"/>
                <a:cs typeface="Avenir Book" charset="0"/>
              </a:rPr>
              <a:t>&gt;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&lt;li&gt;</a:t>
            </a:r>
          </a:p>
        </p:txBody>
      </p:sp>
      <p:sp>
        <p:nvSpPr>
          <p:cNvPr id="21" name="Rectangle 20"/>
          <p:cNvSpPr/>
          <p:nvPr/>
        </p:nvSpPr>
        <p:spPr>
          <a:xfrm>
            <a:off x="7088808" y="1470205"/>
            <a:ext cx="2007178" cy="1938992"/>
          </a:xfrm>
          <a:prstGeom prst="rect">
            <a:avLst/>
          </a:prstGeom>
          <a:no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b="1" dirty="0" smtClean="0">
                <a:latin typeface="Avenir Book" charset="0"/>
                <a:ea typeface="Avenir Book" charset="0"/>
                <a:cs typeface="Avenir Book" charset="0"/>
              </a:rPr>
              <a:t>Tables</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&lt;table&gt;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&lt;td&gt;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a:t>
            </a:r>
            <a:r>
              <a:rPr lang="en-US" sz="2400" dirty="0" err="1" smtClean="0">
                <a:latin typeface="Avenir Book" charset="0"/>
                <a:ea typeface="Avenir Book" charset="0"/>
                <a:cs typeface="Avenir Book" charset="0"/>
              </a:rPr>
              <a:t>th</a:t>
            </a:r>
            <a:r>
              <a:rPr lang="en-US" sz="2400" dirty="0" smtClean="0">
                <a:latin typeface="Avenir Book" charset="0"/>
                <a:ea typeface="Avenir Book" charset="0"/>
                <a:cs typeface="Avenir Book" charset="0"/>
              </a:rPr>
              <a:t>&gt;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a:t>
            </a:r>
            <a:r>
              <a:rPr lang="en-US" sz="2400" dirty="0" err="1" smtClean="0">
                <a:latin typeface="Avenir Book" charset="0"/>
                <a:ea typeface="Avenir Book" charset="0"/>
                <a:cs typeface="Avenir Book" charset="0"/>
              </a:rPr>
              <a:t>tr</a:t>
            </a:r>
            <a:r>
              <a:rPr lang="en-US" sz="2400" dirty="0" smtClean="0">
                <a:latin typeface="Avenir Book" charset="0"/>
                <a:ea typeface="Avenir Book" charset="0"/>
                <a:cs typeface="Avenir Book" charset="0"/>
              </a:rPr>
              <a:t>&gt;</a:t>
            </a:r>
          </a:p>
        </p:txBody>
      </p:sp>
      <p:sp>
        <p:nvSpPr>
          <p:cNvPr id="22" name="Rectangle 21"/>
          <p:cNvSpPr/>
          <p:nvPr/>
        </p:nvSpPr>
        <p:spPr>
          <a:xfrm>
            <a:off x="7077869" y="5024873"/>
            <a:ext cx="2449876" cy="830997"/>
          </a:xfrm>
          <a:prstGeom prst="rect">
            <a:avLst/>
          </a:prstGeom>
          <a:no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b="1" dirty="0" smtClean="0">
                <a:latin typeface="Avenir Book" charset="0"/>
                <a:ea typeface="Avenir Book" charset="0"/>
                <a:cs typeface="Avenir Book" charset="0"/>
              </a:rPr>
              <a:t>Programming</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&lt;script&gt;</a:t>
            </a:r>
          </a:p>
        </p:txBody>
      </p:sp>
      <p:sp>
        <p:nvSpPr>
          <p:cNvPr id="23" name="Rectangle 22"/>
          <p:cNvSpPr/>
          <p:nvPr/>
        </p:nvSpPr>
        <p:spPr>
          <a:xfrm>
            <a:off x="7077869" y="3572496"/>
            <a:ext cx="2007178" cy="1200329"/>
          </a:xfrm>
          <a:prstGeom prst="rect">
            <a:avLst/>
          </a:prstGeom>
          <a:no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b="1" dirty="0" smtClean="0">
                <a:latin typeface="Avenir Book" charset="0"/>
                <a:ea typeface="Avenir Book" charset="0"/>
                <a:cs typeface="Avenir Book" charset="0"/>
              </a:rPr>
              <a:t>Styles</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&lt;style&gt;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400" dirty="0" smtClean="0">
                <a:latin typeface="Avenir Book" charset="0"/>
                <a:ea typeface="Avenir Book" charset="0"/>
                <a:cs typeface="Avenir Book" charset="0"/>
              </a:rPr>
              <a:t>&lt;head&gt;</a:t>
            </a:r>
          </a:p>
        </p:txBody>
      </p:sp>
      <p:sp>
        <p:nvSpPr>
          <p:cNvPr id="24" name="Rectangle 23"/>
          <p:cNvSpPr/>
          <p:nvPr/>
        </p:nvSpPr>
        <p:spPr>
          <a:xfrm>
            <a:off x="9275499" y="1737587"/>
            <a:ext cx="2590919" cy="3539430"/>
          </a:xfrm>
          <a:prstGeom prst="rect">
            <a:avLst/>
          </a:prstGeom>
          <a:solidFill>
            <a:schemeClr val="bg1">
              <a:lumMod val="85000"/>
            </a:schemeClr>
          </a:solidFill>
        </p:spPr>
        <p:txBody>
          <a:bodyPr wrap="square">
            <a:spAutoFit/>
          </a:bodyPr>
          <a:lstStyle/>
          <a:p>
            <a:pPr marL="19050" marR="0" lvl="0" indent="-19050" defTabSz="914400" eaLnBrk="1" fontAlgn="auto" latinLnBrk="0" hangingPunct="1">
              <a:lnSpc>
                <a:spcPct val="100000"/>
              </a:lnSpc>
              <a:spcBef>
                <a:spcPts val="0"/>
              </a:spcBef>
              <a:spcAft>
                <a:spcPts val="0"/>
              </a:spcAft>
              <a:buClrTx/>
              <a:buSzTx/>
              <a:buFont typeface="+mj-lt"/>
              <a:buNone/>
              <a:defRPr/>
            </a:pPr>
            <a:r>
              <a:rPr lang="en-US" sz="2800" dirty="0" smtClean="0">
                <a:latin typeface="Avenir Book" charset="0"/>
                <a:ea typeface="Avenir Book" charset="0"/>
                <a:cs typeface="Avenir Book" charset="0"/>
              </a:rPr>
              <a:t>There are many types of tags that can be creatively strung together to structure </a:t>
            </a:r>
            <a:r>
              <a:rPr lang="en-US" sz="2800" smtClean="0">
                <a:latin typeface="Avenir Book" charset="0"/>
                <a:ea typeface="Avenir Book" charset="0"/>
                <a:cs typeface="Avenir Book" charset="0"/>
              </a:rPr>
              <a:t>of webpage. </a:t>
            </a:r>
            <a:endParaRPr lang="en-US" sz="2400" dirty="0" smtClean="0">
              <a:latin typeface="Avenir Book" charset="0"/>
              <a:ea typeface="Avenir Book" charset="0"/>
              <a:cs typeface="Avenir Book" charset="0"/>
            </a:endParaRPr>
          </a:p>
        </p:txBody>
      </p:sp>
    </p:spTree>
    <p:extLst>
      <p:ext uri="{BB962C8B-B14F-4D97-AF65-F5344CB8AC3E}">
        <p14:creationId xmlns:p14="http://schemas.microsoft.com/office/powerpoint/2010/main" val="27678959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36</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0" name="Rectangle 9"/>
          <p:cNvSpPr/>
          <p:nvPr/>
        </p:nvSpPr>
        <p:spPr>
          <a:xfrm>
            <a:off x="-641661" y="622902"/>
            <a:ext cx="5401229"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HTML</a:t>
            </a:r>
            <a:endParaRPr lang="en-US" sz="3600" dirty="0" smtClean="0">
              <a:solidFill>
                <a:schemeClr val="bg1"/>
              </a:solidFill>
              <a:latin typeface="Avenir Book" charset="0"/>
              <a:ea typeface="Avenir Book" charset="0"/>
              <a:cs typeface="Avenir Book" charset="0"/>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330" t="2890" r="2974" b="3767"/>
          <a:stretch/>
        </p:blipFill>
        <p:spPr>
          <a:xfrm>
            <a:off x="5860588" y="1528989"/>
            <a:ext cx="5977512" cy="4051703"/>
          </a:xfrm>
          <a:prstGeom prst="rect">
            <a:avLst/>
          </a:prstGeom>
          <a:ln>
            <a:solidFill>
              <a:schemeClr val="bg1">
                <a:lumMod val="85000"/>
              </a:schemeClr>
            </a:solidFill>
          </a:ln>
        </p:spPr>
      </p:pic>
      <p:sp>
        <p:nvSpPr>
          <p:cNvPr id="9" name="Rectangle 8"/>
          <p:cNvSpPr/>
          <p:nvPr/>
        </p:nvSpPr>
        <p:spPr>
          <a:xfrm>
            <a:off x="1690666" y="2869913"/>
            <a:ext cx="3068902" cy="2062103"/>
          </a:xfrm>
          <a:prstGeom prst="rect">
            <a:avLst/>
          </a:prstGeom>
          <a:solidFill>
            <a:schemeClr val="bg1">
              <a:lumMod val="85000"/>
            </a:schemeClr>
          </a:solidFill>
        </p:spPr>
        <p:txBody>
          <a:bodyPr wrap="square">
            <a:spAutoFit/>
          </a:bodyPr>
          <a:lstStyle/>
          <a:p>
            <a:pPr marL="19050" marR="0" lvl="0" indent="-19050" defTabSz="914400" eaLnBrk="1" fontAlgn="auto" latinLnBrk="0" hangingPunct="1">
              <a:lnSpc>
                <a:spcPct val="100000"/>
              </a:lnSpc>
              <a:spcBef>
                <a:spcPts val="0"/>
              </a:spcBef>
              <a:spcAft>
                <a:spcPts val="0"/>
              </a:spcAft>
              <a:buClrTx/>
              <a:buSzTx/>
              <a:buFont typeface="+mj-lt"/>
              <a:buNone/>
              <a:defRPr/>
            </a:pPr>
            <a:r>
              <a:rPr lang="en-US" sz="2800" dirty="0" smtClean="0">
                <a:latin typeface="Avenir Book" charset="0"/>
                <a:ea typeface="Avenir Book" charset="0"/>
                <a:cs typeface="Avenir Book" charset="0"/>
              </a:rPr>
              <a:t>But how about the styles? </a:t>
            </a:r>
          </a:p>
          <a:p>
            <a:pPr marL="19050" marR="0" lvl="0" indent="-19050" defTabSz="914400" eaLnBrk="1" fontAlgn="auto" latinLnBrk="0" hangingPunct="1">
              <a:lnSpc>
                <a:spcPct val="100000"/>
              </a:lnSpc>
              <a:spcBef>
                <a:spcPts val="0"/>
              </a:spcBef>
              <a:spcAft>
                <a:spcPts val="0"/>
              </a:spcAft>
              <a:buClrTx/>
              <a:buSzTx/>
              <a:buFont typeface="+mj-lt"/>
              <a:buNone/>
              <a:defRPr/>
            </a:pPr>
            <a:r>
              <a:rPr lang="en-US" sz="2400" dirty="0" smtClean="0">
                <a:latin typeface="Avenir Book" charset="0"/>
                <a:ea typeface="Avenir Book" charset="0"/>
                <a:cs typeface="Avenir Book" charset="0"/>
              </a:rPr>
              <a:t>(who wants a website from the 90’s?)</a:t>
            </a:r>
            <a:endParaRPr lang="en-US" sz="2400" dirty="0" smtClean="0">
              <a:latin typeface="Avenir Book" charset="0"/>
              <a:ea typeface="Avenir Book" charset="0"/>
              <a:cs typeface="Avenir Book" charset="0"/>
            </a:endParaRPr>
          </a:p>
        </p:txBody>
      </p:sp>
    </p:spTree>
    <p:extLst>
      <p:ext uri="{BB962C8B-B14F-4D97-AF65-F5344CB8AC3E}">
        <p14:creationId xmlns:p14="http://schemas.microsoft.com/office/powerpoint/2010/main" val="88794563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37</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739637" y="1765245"/>
            <a:ext cx="11266833" cy="523220"/>
          </a:xfrm>
          <a:prstGeom prst="rect">
            <a:avLst/>
          </a:prstGeom>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800" smtClean="0">
                <a:solidFill>
                  <a:srgbClr val="0070C0"/>
                </a:solidFill>
                <a:latin typeface="Avenir Book" charset="0"/>
                <a:ea typeface="Avenir Book" charset="0"/>
                <a:cs typeface="Avenir Book" charset="0"/>
              </a:rPr>
              <a:t>[]</a:t>
            </a:r>
            <a:endParaRPr lang="en-US" sz="2400" dirty="0" smtClean="0">
              <a:solidFill>
                <a:srgbClr val="0070C0"/>
              </a:solidFill>
              <a:latin typeface="Avenir Book" charset="0"/>
              <a:ea typeface="Avenir Book" charset="0"/>
              <a:cs typeface="Avenir Book"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9496"/>
            <a:ext cx="12192000" cy="6305550"/>
          </a:xfrm>
          <a:prstGeom prst="rect">
            <a:avLst/>
          </a:prstGeom>
        </p:spPr>
      </p:pic>
      <p:sp>
        <p:nvSpPr>
          <p:cNvPr id="9" name="Rectangle 8"/>
          <p:cNvSpPr/>
          <p:nvPr/>
        </p:nvSpPr>
        <p:spPr>
          <a:xfrm>
            <a:off x="0" y="240808"/>
            <a:ext cx="7421526"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What the browser sees</a:t>
            </a:r>
            <a:endParaRPr lang="en-US" sz="3600" dirty="0" smtClean="0">
              <a:solidFill>
                <a:schemeClr val="bg1"/>
              </a:solidFill>
              <a:latin typeface="Avenir Book" charset="0"/>
              <a:ea typeface="Avenir Book" charset="0"/>
              <a:cs typeface="Avenir Book" charset="0"/>
            </a:endParaRPr>
          </a:p>
        </p:txBody>
      </p:sp>
      <p:sp>
        <p:nvSpPr>
          <p:cNvPr id="11" name="Rectangle 10"/>
          <p:cNvSpPr/>
          <p:nvPr/>
        </p:nvSpPr>
        <p:spPr>
          <a:xfrm>
            <a:off x="1827602" y="3505276"/>
            <a:ext cx="9425867" cy="1673989"/>
          </a:xfrm>
          <a:prstGeom prst="rect">
            <a:avLst/>
          </a:prstGeom>
          <a:solidFill>
            <a:schemeClr val="tx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i="1" dirty="0" smtClean="0">
                <a:latin typeface="Avenir Book" charset="0"/>
                <a:ea typeface="Avenir Book" charset="0"/>
                <a:cs typeface="Avenir Book" charset="0"/>
              </a:rPr>
              <a:t>Most websites use </a:t>
            </a:r>
          </a:p>
          <a:p>
            <a:pPr algn="ctr"/>
            <a:r>
              <a:rPr lang="en-US" sz="3600" i="1" dirty="0" smtClean="0">
                <a:solidFill>
                  <a:srgbClr val="FFFF00"/>
                </a:solidFill>
                <a:latin typeface="Avenir Book" charset="0"/>
                <a:ea typeface="Avenir Book" charset="0"/>
                <a:cs typeface="Avenir Book" charset="0"/>
              </a:rPr>
              <a:t>Cascading Style Sheets (CSS)</a:t>
            </a:r>
          </a:p>
          <a:p>
            <a:pPr algn="ctr"/>
            <a:r>
              <a:rPr lang="en-US" sz="2800" i="1" dirty="0" smtClean="0">
                <a:latin typeface="Avenir Book" charset="0"/>
                <a:ea typeface="Avenir Book" charset="0"/>
                <a:cs typeface="Avenir Book" charset="0"/>
              </a:rPr>
              <a:t>to format the HTML.</a:t>
            </a:r>
            <a:endParaRPr lang="en-US" sz="2800" i="1" dirty="0">
              <a:latin typeface="Avenir Book" charset="0"/>
              <a:ea typeface="Avenir Book" charset="0"/>
              <a:cs typeface="Avenir Book" charset="0"/>
            </a:endParaRPr>
          </a:p>
        </p:txBody>
      </p:sp>
    </p:spTree>
    <p:extLst>
      <p:ext uri="{BB962C8B-B14F-4D97-AF65-F5344CB8AC3E}">
        <p14:creationId xmlns:p14="http://schemas.microsoft.com/office/powerpoint/2010/main" val="82179925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38</a:t>
            </a:fld>
            <a:endParaRPr lang="en-US"/>
          </a:p>
        </p:txBody>
      </p:sp>
      <p:sp>
        <p:nvSpPr>
          <p:cNvPr id="6" name="Rectangle 5"/>
          <p:cNvSpPr/>
          <p:nvPr/>
        </p:nvSpPr>
        <p:spPr>
          <a:xfrm>
            <a:off x="361950" y="6355300"/>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361950" y="1528989"/>
            <a:ext cx="5131556" cy="4708981"/>
          </a:xfrm>
          <a:prstGeom prst="rect">
            <a:avLst/>
          </a:prstGeom>
          <a:solidFill>
            <a:schemeClr val="accent1">
              <a:lumMod val="40000"/>
              <a:lumOff val="60000"/>
            </a:schemeClr>
          </a:solidFill>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000" dirty="0">
                <a:latin typeface="Courier New" charset="0"/>
                <a:ea typeface="Courier New" charset="0"/>
                <a:cs typeface="Courier New" charset="0"/>
              </a:rPr>
              <a:t>&lt;!DOCTYPE html</a:t>
            </a:r>
            <a:r>
              <a:rPr lang="en-US" sz="2000" dirty="0" smtClean="0">
                <a:latin typeface="Courier New" charset="0"/>
                <a:ea typeface="Courier New" charset="0"/>
                <a:cs typeface="Courier New" charset="0"/>
              </a:rPr>
              <a:t>&gt;</a:t>
            </a: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&lt;/html&gt;</a:t>
            </a:r>
            <a:endParaRPr lang="en-US" dirty="0" smtClean="0">
              <a:latin typeface="Courier New" charset="0"/>
              <a:ea typeface="Courier New" charset="0"/>
              <a:cs typeface="Courier New" charset="0"/>
            </a:endParaRPr>
          </a:p>
        </p:txBody>
      </p:sp>
      <p:sp>
        <p:nvSpPr>
          <p:cNvPr id="10" name="Rectangle 9"/>
          <p:cNvSpPr/>
          <p:nvPr/>
        </p:nvSpPr>
        <p:spPr>
          <a:xfrm>
            <a:off x="-641661" y="622902"/>
            <a:ext cx="5401229"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HTML + CSS</a:t>
            </a:r>
            <a:endParaRPr lang="en-US" sz="3600" dirty="0" smtClean="0">
              <a:solidFill>
                <a:schemeClr val="bg1"/>
              </a:solidFill>
              <a:latin typeface="Avenir Book" charset="0"/>
              <a:ea typeface="Avenir Book" charset="0"/>
              <a:cs typeface="Avenir Book" charset="0"/>
            </a:endParaRPr>
          </a:p>
        </p:txBody>
      </p:sp>
      <p:sp>
        <p:nvSpPr>
          <p:cNvPr id="12" name="Rectangle 11"/>
          <p:cNvSpPr/>
          <p:nvPr/>
        </p:nvSpPr>
        <p:spPr>
          <a:xfrm>
            <a:off x="566394" y="1931195"/>
            <a:ext cx="4722668" cy="2308324"/>
          </a:xfrm>
          <a:prstGeom prst="rect">
            <a:avLst/>
          </a:prstGeom>
          <a:solidFill>
            <a:schemeClr val="accent1">
              <a:lumMod val="20000"/>
              <a:lumOff val="80000"/>
            </a:schemeClr>
          </a:solid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&lt;head&gt;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	&lt;style&gt; </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h1{ </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color: red;</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&lt;/style&gt;</a:t>
            </a: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	&lt;title&gt; Site Name &lt;/title&gt;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&lt;/head&gt;</a:t>
            </a:r>
            <a:endParaRPr lang="en-US" dirty="0" smtClean="0">
              <a:latin typeface="Courier New" charset="0"/>
              <a:ea typeface="Courier New" charset="0"/>
              <a:cs typeface="Courier New" charset="0"/>
            </a:endParaRPr>
          </a:p>
        </p:txBody>
      </p:sp>
      <p:sp>
        <p:nvSpPr>
          <p:cNvPr id="13" name="Rectangle 12"/>
          <p:cNvSpPr/>
          <p:nvPr/>
        </p:nvSpPr>
        <p:spPr>
          <a:xfrm>
            <a:off x="566394" y="4284898"/>
            <a:ext cx="4722668" cy="1477328"/>
          </a:xfrm>
          <a:prstGeom prst="rect">
            <a:avLst/>
          </a:prstGeom>
          <a:solidFill>
            <a:schemeClr val="accent1">
              <a:lumMod val="20000"/>
              <a:lumOff val="80000"/>
            </a:schemeClr>
          </a:solid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&lt;body&gt;</a:t>
            </a: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&lt;h1&gt; Large heading &lt;/h1&gt;</a:t>
            </a: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&lt;h2&gt; Smaller heading &lt;/h2&gt;</a:t>
            </a:r>
            <a:endParaRPr lang="en-US" dirty="0">
              <a:latin typeface="Courier New" charset="0"/>
              <a:ea typeface="Courier New" charset="0"/>
              <a:cs typeface="Courier New" charset="0"/>
            </a:endParaRP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&lt;p&gt; A text paragraph. &lt;/p&gt;</a:t>
            </a: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&lt;/body&gt;</a:t>
            </a:r>
            <a:endParaRPr lang="en-US" dirty="0" smtClean="0">
              <a:latin typeface="Courier New" charset="0"/>
              <a:ea typeface="Courier New" charset="0"/>
              <a:cs typeface="Courier New" charset="0"/>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4587" t="5644" r="3700" b="4692"/>
          <a:stretch/>
        </p:blipFill>
        <p:spPr>
          <a:xfrm>
            <a:off x="6245052" y="2161308"/>
            <a:ext cx="5423882" cy="3600918"/>
          </a:xfrm>
          <a:prstGeom prst="rect">
            <a:avLst/>
          </a:prstGeom>
          <a:ln>
            <a:solidFill>
              <a:schemeClr val="bg1">
                <a:lumMod val="85000"/>
              </a:schemeClr>
            </a:solidFill>
          </a:ln>
        </p:spPr>
      </p:pic>
      <p:sp>
        <p:nvSpPr>
          <p:cNvPr id="5" name="Rectangle 4"/>
          <p:cNvSpPr/>
          <p:nvPr/>
        </p:nvSpPr>
        <p:spPr>
          <a:xfrm>
            <a:off x="1371600" y="2493819"/>
            <a:ext cx="2389910" cy="89361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200114" y="762216"/>
            <a:ext cx="5468820" cy="89361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Avenir Book" charset="0"/>
                <a:ea typeface="Avenir Book" charset="0"/>
                <a:cs typeface="Avenir Book" charset="0"/>
              </a:rPr>
              <a:t>CSS can be included in the &lt;style&gt; tag to format  all &lt;h1&gt; tags as red</a:t>
            </a:r>
            <a:r>
              <a:rPr lang="en-US" sz="2000" dirty="0">
                <a:latin typeface="Avenir Book" charset="0"/>
                <a:ea typeface="Avenir Book" charset="0"/>
                <a:cs typeface="Avenir Book" charset="0"/>
              </a:rPr>
              <a:t>.</a:t>
            </a:r>
          </a:p>
        </p:txBody>
      </p:sp>
      <p:cxnSp>
        <p:nvCxnSpPr>
          <p:cNvPr id="9" name="Straight Arrow Connector 8"/>
          <p:cNvCxnSpPr>
            <a:endCxn id="5" idx="3"/>
          </p:cNvCxnSpPr>
          <p:nvPr/>
        </p:nvCxnSpPr>
        <p:spPr>
          <a:xfrm flipH="1">
            <a:off x="3761510" y="1330788"/>
            <a:ext cx="2483542" cy="160984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4759568" y="1330788"/>
            <a:ext cx="1539144" cy="341420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Down Arrow 16"/>
          <p:cNvSpPr/>
          <p:nvPr/>
        </p:nvSpPr>
        <p:spPr>
          <a:xfrm rot="16200000">
            <a:off x="5580975" y="3176896"/>
            <a:ext cx="829339" cy="1413164"/>
          </a:xfrm>
          <a:prstGeom prst="downArrow">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364185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39</a:t>
            </a:fld>
            <a:endParaRPr lang="en-US"/>
          </a:p>
        </p:txBody>
      </p:sp>
      <p:sp>
        <p:nvSpPr>
          <p:cNvPr id="6" name="Rectangle 5"/>
          <p:cNvSpPr/>
          <p:nvPr/>
        </p:nvSpPr>
        <p:spPr>
          <a:xfrm>
            <a:off x="361950" y="6355300"/>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361950" y="1528989"/>
            <a:ext cx="5784504" cy="4708981"/>
          </a:xfrm>
          <a:prstGeom prst="rect">
            <a:avLst/>
          </a:prstGeom>
          <a:solidFill>
            <a:schemeClr val="accent1">
              <a:lumMod val="40000"/>
              <a:lumOff val="60000"/>
            </a:schemeClr>
          </a:solidFill>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000" dirty="0">
                <a:latin typeface="Courier New" charset="0"/>
                <a:ea typeface="Courier New" charset="0"/>
                <a:cs typeface="Courier New" charset="0"/>
              </a:rPr>
              <a:t>&lt;!DOCTYPE html</a:t>
            </a:r>
            <a:r>
              <a:rPr lang="en-US" sz="2000" dirty="0" smtClean="0">
                <a:latin typeface="Courier New" charset="0"/>
                <a:ea typeface="Courier New" charset="0"/>
                <a:cs typeface="Courier New" charset="0"/>
              </a:rPr>
              <a:t>&gt;</a:t>
            </a: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&lt;/html&gt;</a:t>
            </a:r>
            <a:endParaRPr lang="en-US" dirty="0" smtClean="0">
              <a:latin typeface="Courier New" charset="0"/>
              <a:ea typeface="Courier New" charset="0"/>
              <a:cs typeface="Courier New" charset="0"/>
            </a:endParaRPr>
          </a:p>
        </p:txBody>
      </p:sp>
      <p:sp>
        <p:nvSpPr>
          <p:cNvPr id="10" name="Rectangle 9"/>
          <p:cNvSpPr/>
          <p:nvPr/>
        </p:nvSpPr>
        <p:spPr>
          <a:xfrm>
            <a:off x="-641661" y="622902"/>
            <a:ext cx="5401229"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HTML + CSS</a:t>
            </a:r>
            <a:endParaRPr lang="en-US" sz="3600" dirty="0" smtClean="0">
              <a:solidFill>
                <a:schemeClr val="bg1"/>
              </a:solidFill>
              <a:latin typeface="Avenir Book" charset="0"/>
              <a:ea typeface="Avenir Book" charset="0"/>
              <a:cs typeface="Avenir Book" charset="0"/>
            </a:endParaRPr>
          </a:p>
        </p:txBody>
      </p:sp>
      <p:sp>
        <p:nvSpPr>
          <p:cNvPr id="12" name="Rectangle 11"/>
          <p:cNvSpPr/>
          <p:nvPr/>
        </p:nvSpPr>
        <p:spPr>
          <a:xfrm>
            <a:off x="566394" y="1931195"/>
            <a:ext cx="5323588" cy="2308324"/>
          </a:xfrm>
          <a:prstGeom prst="rect">
            <a:avLst/>
          </a:prstGeom>
          <a:solidFill>
            <a:schemeClr val="accent1">
              <a:lumMod val="20000"/>
              <a:lumOff val="80000"/>
            </a:schemeClr>
          </a:solid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&lt;head&gt;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	&lt;style&gt; </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.col1{ </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color: red;</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&lt;/style&gt;</a:t>
            </a: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	&lt;title&gt; Site Name &lt;/title&gt;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&lt;/head&gt;</a:t>
            </a:r>
            <a:endParaRPr lang="en-US" dirty="0" smtClean="0">
              <a:latin typeface="Courier New" charset="0"/>
              <a:ea typeface="Courier New" charset="0"/>
              <a:cs typeface="Courier New" charset="0"/>
            </a:endParaRPr>
          </a:p>
        </p:txBody>
      </p:sp>
      <p:sp>
        <p:nvSpPr>
          <p:cNvPr id="13" name="Rectangle 12"/>
          <p:cNvSpPr/>
          <p:nvPr/>
        </p:nvSpPr>
        <p:spPr>
          <a:xfrm>
            <a:off x="566394" y="4284898"/>
            <a:ext cx="5323588" cy="1477328"/>
          </a:xfrm>
          <a:prstGeom prst="rect">
            <a:avLst/>
          </a:prstGeom>
          <a:solidFill>
            <a:schemeClr val="accent1">
              <a:lumMod val="20000"/>
              <a:lumOff val="80000"/>
            </a:schemeClr>
          </a:solid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&lt;body&gt;</a:t>
            </a: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&lt;h1 Large heading &lt;/h1&gt;</a:t>
            </a: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&lt;h2 </a:t>
            </a:r>
            <a:r>
              <a:rPr lang="en-US" dirty="0">
                <a:latin typeface="Courier New" charset="0"/>
                <a:ea typeface="Courier New" charset="0"/>
                <a:cs typeface="Courier New" charset="0"/>
              </a:rPr>
              <a:t>class="col1"&gt; </a:t>
            </a:r>
            <a:r>
              <a:rPr lang="en-US" dirty="0" smtClean="0">
                <a:latin typeface="Courier New" charset="0"/>
                <a:ea typeface="Courier New" charset="0"/>
                <a:cs typeface="Courier New" charset="0"/>
              </a:rPr>
              <a:t>Smaller &lt;/h2&gt;</a:t>
            </a:r>
            <a:endParaRPr lang="en-US" dirty="0">
              <a:latin typeface="Courier New" charset="0"/>
              <a:ea typeface="Courier New" charset="0"/>
              <a:cs typeface="Courier New" charset="0"/>
            </a:endParaRP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&lt;p&gt; A text paragraph. &lt;/p&gt;</a:t>
            </a: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&lt;/body&gt;</a:t>
            </a:r>
            <a:endParaRPr lang="en-US" dirty="0" smtClean="0">
              <a:latin typeface="Courier New" charset="0"/>
              <a:ea typeface="Courier New" charset="0"/>
              <a:cs typeface="Courier New" charset="0"/>
            </a:endParaRPr>
          </a:p>
        </p:txBody>
      </p:sp>
      <p:sp>
        <p:nvSpPr>
          <p:cNvPr id="5" name="Rectangle 4"/>
          <p:cNvSpPr/>
          <p:nvPr/>
        </p:nvSpPr>
        <p:spPr>
          <a:xfrm>
            <a:off x="1371600" y="2493819"/>
            <a:ext cx="2389910" cy="89361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200114" y="762216"/>
            <a:ext cx="5468820" cy="89361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Avenir Book" charset="0"/>
                <a:ea typeface="Avenir Book" charset="0"/>
                <a:cs typeface="Avenir Book" charset="0"/>
              </a:rPr>
              <a:t>CSS can be used to define a ”class” of formats that can be applied anywhere the class is referenced.</a:t>
            </a:r>
            <a:endParaRPr lang="en-US" sz="2000" dirty="0">
              <a:latin typeface="Avenir Book" charset="0"/>
              <a:ea typeface="Avenir Book" charset="0"/>
              <a:cs typeface="Avenir Book" charset="0"/>
            </a:endParaRPr>
          </a:p>
        </p:txBody>
      </p:sp>
      <p:cxnSp>
        <p:nvCxnSpPr>
          <p:cNvPr id="9" name="Straight Arrow Connector 8"/>
          <p:cNvCxnSpPr>
            <a:endCxn id="5" idx="3"/>
          </p:cNvCxnSpPr>
          <p:nvPr/>
        </p:nvCxnSpPr>
        <p:spPr>
          <a:xfrm flipH="1">
            <a:off x="3761510" y="1330788"/>
            <a:ext cx="2483542" cy="160984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3241964" y="1330788"/>
            <a:ext cx="3056748" cy="3594503"/>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l="2951" t="2432" r="3921" b="5574"/>
          <a:stretch/>
        </p:blipFill>
        <p:spPr>
          <a:xfrm>
            <a:off x="6478742" y="2195848"/>
            <a:ext cx="5327116" cy="3566378"/>
          </a:xfrm>
          <a:prstGeom prst="rect">
            <a:avLst/>
          </a:prstGeom>
          <a:ln>
            <a:solidFill>
              <a:schemeClr val="bg1">
                <a:lumMod val="50000"/>
              </a:schemeClr>
            </a:solidFill>
          </a:ln>
        </p:spPr>
      </p:pic>
      <p:sp>
        <p:nvSpPr>
          <p:cNvPr id="16" name="Down Arrow 15"/>
          <p:cNvSpPr/>
          <p:nvPr/>
        </p:nvSpPr>
        <p:spPr>
          <a:xfrm rot="16200000">
            <a:off x="5580975" y="3176896"/>
            <a:ext cx="829339" cy="1413164"/>
          </a:xfrm>
          <a:prstGeom prst="downArrow">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31313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Homework #3</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0" name="Rectangle 9"/>
          <p:cNvSpPr/>
          <p:nvPr/>
        </p:nvSpPr>
        <p:spPr>
          <a:xfrm>
            <a:off x="-641661" y="622902"/>
            <a:ext cx="4721291" cy="707886"/>
          </a:xfrm>
          <a:prstGeom prst="rect">
            <a:avLst/>
          </a:prstGeom>
          <a:solidFill>
            <a:srgbClr val="00B0F0"/>
          </a:solidFill>
        </p:spPr>
        <p:txBody>
          <a:bodyPr wrap="square">
            <a:spAutoFit/>
          </a:bodyPr>
          <a:lstStyle/>
          <a:p>
            <a:pPr algn="r"/>
            <a:r>
              <a:rPr lang="en-US" sz="4000" smtClean="0">
                <a:solidFill>
                  <a:schemeClr val="bg1"/>
                </a:solidFill>
                <a:latin typeface="Avenir Book" charset="0"/>
                <a:ea typeface="Avenir Book" charset="0"/>
                <a:cs typeface="Avenir Book" charset="0"/>
              </a:rPr>
              <a:t>Homework #3</a:t>
            </a:r>
            <a:endParaRPr lang="en-US" sz="3600" dirty="0" smtClean="0">
              <a:solidFill>
                <a:schemeClr val="bg1"/>
              </a:solidFill>
              <a:latin typeface="Avenir Book" charset="0"/>
              <a:ea typeface="Avenir Book" charset="0"/>
              <a:cs typeface="Avenir Book" charset="0"/>
            </a:endParaRPr>
          </a:p>
        </p:txBody>
      </p:sp>
      <p:sp>
        <p:nvSpPr>
          <p:cNvPr id="8" name="Rectangle 7"/>
          <p:cNvSpPr/>
          <p:nvPr/>
        </p:nvSpPr>
        <p:spPr>
          <a:xfrm>
            <a:off x="4625926" y="485024"/>
            <a:ext cx="6522428" cy="646331"/>
          </a:xfrm>
          <a:prstGeom prst="rect">
            <a:avLst/>
          </a:prstGeom>
        </p:spPr>
        <p:txBody>
          <a:bodyPr wrap="square">
            <a:spAutoFit/>
          </a:bodyPr>
          <a:lstStyle/>
          <a:p>
            <a:pPr marL="17463" lvl="0" indent="-17463">
              <a:defRPr/>
            </a:pPr>
            <a:r>
              <a:rPr lang="en-US" sz="3600" smtClean="0">
                <a:solidFill>
                  <a:srgbClr val="00B0F0"/>
                </a:solidFill>
                <a:latin typeface="Helvetica Neue Thin" charset="0"/>
                <a:ea typeface="Helvetica Neue Thin" charset="0"/>
                <a:cs typeface="Helvetica Neue Thin" charset="0"/>
              </a:rPr>
              <a:t>What made for a  good model?</a:t>
            </a:r>
            <a:endParaRPr lang="en-US" sz="4000" dirty="0">
              <a:solidFill>
                <a:srgbClr val="00B0F0"/>
              </a:solidFill>
              <a:latin typeface="Helvetica Neue Thin" charset="0"/>
              <a:ea typeface="Helvetica Neue Thin" charset="0"/>
              <a:cs typeface="Helvetica Neue Thin" charset="0"/>
            </a:endParaRPr>
          </a:p>
        </p:txBody>
      </p:sp>
      <p:sp>
        <p:nvSpPr>
          <p:cNvPr id="9" name="Rectangle 8"/>
          <p:cNvSpPr/>
          <p:nvPr/>
        </p:nvSpPr>
        <p:spPr>
          <a:xfrm>
            <a:off x="6076290" y="2525478"/>
            <a:ext cx="4867959" cy="3108543"/>
          </a:xfrm>
          <a:prstGeom prst="rect">
            <a:avLst/>
          </a:prstGeom>
        </p:spPr>
        <p:txBody>
          <a:bodyPr wrap="square">
            <a:spAutoFit/>
          </a:bodyPr>
          <a:lstStyle/>
          <a:p>
            <a:pPr marL="571500" lvl="0" indent="-571500">
              <a:buFont typeface="Arial" charset="0"/>
              <a:buChar char="•"/>
              <a:defRPr/>
            </a:pPr>
            <a:r>
              <a:rPr lang="en-US" sz="2800" dirty="0" smtClean="0">
                <a:solidFill>
                  <a:schemeClr val="bg1">
                    <a:lumMod val="50000"/>
                  </a:schemeClr>
                </a:solidFill>
                <a:latin typeface="Helvetica Neue Thin" charset="0"/>
                <a:ea typeface="Helvetica Neue Thin" charset="0"/>
                <a:cs typeface="Helvetica Neue Thin" charset="0"/>
              </a:rPr>
              <a:t>Explicitly including </a:t>
            </a:r>
            <a:r>
              <a:rPr lang="en-US" sz="2800" dirty="0" err="1" smtClean="0">
                <a:solidFill>
                  <a:schemeClr val="bg1">
                    <a:lumMod val="50000"/>
                  </a:schemeClr>
                </a:solidFill>
                <a:latin typeface="Helvetica Neue Thin" charset="0"/>
                <a:ea typeface="Helvetica Neue Thin" charset="0"/>
                <a:cs typeface="Helvetica Neue Thin" charset="0"/>
              </a:rPr>
              <a:t>accel</a:t>
            </a:r>
            <a:r>
              <a:rPr lang="en-US" sz="2800" dirty="0" smtClean="0">
                <a:solidFill>
                  <a:schemeClr val="bg1">
                    <a:lumMod val="50000"/>
                  </a:schemeClr>
                </a:solidFill>
                <a:latin typeface="Helvetica Neue Thin" charset="0"/>
                <a:ea typeface="Helvetica Neue Thin" charset="0"/>
                <a:cs typeface="Helvetica Neue Thin" charset="0"/>
              </a:rPr>
              <a:t> and avg100 variables</a:t>
            </a:r>
          </a:p>
          <a:p>
            <a:pPr marL="571500" lvl="0" indent="-571500">
              <a:buFont typeface="Arial" charset="0"/>
              <a:buChar char="•"/>
              <a:defRPr/>
            </a:pPr>
            <a:r>
              <a:rPr lang="en-US" sz="2800" dirty="0" smtClean="0">
                <a:solidFill>
                  <a:schemeClr val="bg1">
                    <a:lumMod val="50000"/>
                  </a:schemeClr>
                </a:solidFill>
                <a:latin typeface="Helvetica Neue Thin" charset="0"/>
                <a:ea typeface="Helvetica Neue Thin" charset="0"/>
                <a:cs typeface="Helvetica Neue Thin" charset="0"/>
              </a:rPr>
              <a:t>Random Forests did better</a:t>
            </a:r>
          </a:p>
          <a:p>
            <a:pPr marL="571500" lvl="0" indent="-571500">
              <a:buFont typeface="Arial" charset="0"/>
              <a:buChar char="•"/>
              <a:defRPr/>
            </a:pPr>
            <a:r>
              <a:rPr lang="en-US" sz="2800" dirty="0" smtClean="0">
                <a:solidFill>
                  <a:schemeClr val="bg1">
                    <a:lumMod val="50000"/>
                  </a:schemeClr>
                </a:solidFill>
                <a:latin typeface="Helvetica Neue Thin" charset="0"/>
                <a:ea typeface="Helvetica Neue Thin" charset="0"/>
                <a:cs typeface="Helvetica Neue Thin" charset="0"/>
              </a:rPr>
              <a:t>Decision trees (“type”) were about average</a:t>
            </a:r>
          </a:p>
          <a:p>
            <a:pPr marL="571500" lvl="0" indent="-571500">
              <a:buFont typeface="Arial" charset="0"/>
              <a:buChar char="•"/>
              <a:defRPr/>
            </a:pPr>
            <a:r>
              <a:rPr lang="en-US" sz="2800" dirty="0" smtClean="0">
                <a:solidFill>
                  <a:schemeClr val="bg1">
                    <a:lumMod val="50000"/>
                  </a:schemeClr>
                </a:solidFill>
                <a:latin typeface="Helvetica Neue Thin" charset="0"/>
                <a:ea typeface="Helvetica Neue Thin" charset="0"/>
                <a:cs typeface="Helvetica Neue Thin" charset="0"/>
              </a:rPr>
              <a:t>KNNs yielded less accurate results</a:t>
            </a:r>
            <a:endParaRPr lang="en-US" sz="3200" dirty="0">
              <a:solidFill>
                <a:schemeClr val="bg1">
                  <a:lumMod val="50000"/>
                </a:schemeClr>
              </a:solidFill>
              <a:latin typeface="Helvetica Neue Thin" charset="0"/>
              <a:ea typeface="Helvetica Neue Thin" charset="0"/>
              <a:cs typeface="Helvetica Neue Thin" charset="0"/>
            </a:endParaRPr>
          </a:p>
        </p:txBody>
      </p:sp>
      <p:sp>
        <p:nvSpPr>
          <p:cNvPr id="11" name="Rectangle 10"/>
          <p:cNvSpPr/>
          <p:nvPr/>
        </p:nvSpPr>
        <p:spPr>
          <a:xfrm>
            <a:off x="4625926" y="1063027"/>
            <a:ext cx="6627544" cy="523220"/>
          </a:xfrm>
          <a:prstGeom prst="rect">
            <a:avLst/>
          </a:prstGeom>
        </p:spPr>
        <p:txBody>
          <a:bodyPr wrap="square">
            <a:spAutoFit/>
          </a:bodyPr>
          <a:lstStyle/>
          <a:p>
            <a:pPr marL="17463" lvl="0" indent="-17463">
              <a:defRPr/>
            </a:pPr>
            <a:r>
              <a:rPr lang="en-US" sz="2800" dirty="0" smtClean="0">
                <a:solidFill>
                  <a:srgbClr val="00B0F0"/>
                </a:solidFill>
                <a:latin typeface="Helvetica Neue Thin" charset="0"/>
                <a:ea typeface="Helvetica Neue Thin" charset="0"/>
                <a:cs typeface="Helvetica Neue Thin" charset="0"/>
              </a:rPr>
              <a:t>y(f1) = f(terms in optimal equations)</a:t>
            </a:r>
            <a:endParaRPr lang="en-US" sz="3200" dirty="0">
              <a:solidFill>
                <a:srgbClr val="00B0F0"/>
              </a:solidFill>
              <a:latin typeface="Helvetica Neue Thin" charset="0"/>
              <a:ea typeface="Helvetica Neue Thin" charset="0"/>
              <a:cs typeface="Helvetica Neue Thin" charset="0"/>
            </a:endParaRPr>
          </a:p>
        </p:txBody>
      </p:sp>
      <p:graphicFrame>
        <p:nvGraphicFramePr>
          <p:cNvPr id="3" name="Table 2"/>
          <p:cNvGraphicFramePr>
            <a:graphicFrameLocks noGrp="1"/>
          </p:cNvGraphicFramePr>
          <p:nvPr>
            <p:extLst>
              <p:ext uri="{D42A27DB-BD31-4B8C-83A1-F6EECF244321}">
                <p14:modId xmlns:p14="http://schemas.microsoft.com/office/powerpoint/2010/main" val="1348046649"/>
              </p:ext>
            </p:extLst>
          </p:nvPr>
        </p:nvGraphicFramePr>
        <p:xfrm>
          <a:off x="578337" y="2033145"/>
          <a:ext cx="4939665" cy="4093210"/>
        </p:xfrm>
        <a:graphic>
          <a:graphicData uri="http://schemas.openxmlformats.org/drawingml/2006/table">
            <a:tbl>
              <a:tblPr/>
              <a:tblGrid>
                <a:gridCol w="3407509"/>
                <a:gridCol w="1532156"/>
              </a:tblGrid>
              <a:tr h="370607">
                <a:tc>
                  <a:txBody>
                    <a:bodyPr/>
                    <a:lstStyle/>
                    <a:p>
                      <a:pPr algn="r" fontAlgn="b"/>
                      <a:r>
                        <a:rPr lang="en-US" sz="2400" b="0" i="0" u="none" strike="noStrike" dirty="0" err="1" smtClean="0">
                          <a:solidFill>
                            <a:schemeClr val="bg1">
                              <a:lumMod val="95000"/>
                            </a:schemeClr>
                          </a:solidFill>
                          <a:effectLst/>
                          <a:latin typeface="Avenir Book" charset="0"/>
                          <a:ea typeface="Avenir Book" charset="0"/>
                          <a:cs typeface="Avenir Book" charset="0"/>
                        </a:rPr>
                        <a:t>Coef</a:t>
                      </a:r>
                      <a:endParaRPr lang="en-US" sz="2400" b="0" i="0" u="none" strike="noStrike" dirty="0">
                        <a:solidFill>
                          <a:schemeClr val="bg1">
                            <a:lumMod val="95000"/>
                          </a:schemeClr>
                        </a:solidFill>
                        <a:effectLst/>
                        <a:latin typeface="Avenir Book" charset="0"/>
                        <a:ea typeface="Avenir Book" charset="0"/>
                        <a:cs typeface="Avenir Book" charset="0"/>
                      </a:endParaRPr>
                    </a:p>
                  </a:txBody>
                  <a:tcPr marL="6350" marR="6350" marT="6350" marB="0" anchor="b">
                    <a:lnL>
                      <a:noFill/>
                    </a:lnL>
                    <a:lnR>
                      <a:noFill/>
                    </a:lnR>
                    <a:lnT>
                      <a:noFill/>
                    </a:lnT>
                    <a:lnB>
                      <a:noFill/>
                    </a:lnB>
                    <a:solidFill>
                      <a:schemeClr val="bg1">
                        <a:lumMod val="75000"/>
                      </a:schemeClr>
                    </a:solidFill>
                  </a:tcPr>
                </a:tc>
                <a:tc>
                  <a:txBody>
                    <a:bodyPr/>
                    <a:lstStyle/>
                    <a:p>
                      <a:pPr algn="r" fontAlgn="b"/>
                      <a:r>
                        <a:rPr lang="nb-NO" sz="2400" b="0" i="0" u="none" strike="noStrike" dirty="0" smtClean="0">
                          <a:solidFill>
                            <a:schemeClr val="bg1">
                              <a:lumMod val="95000"/>
                            </a:schemeClr>
                          </a:solidFill>
                          <a:effectLst/>
                          <a:latin typeface="Avenir Book" charset="0"/>
                          <a:ea typeface="Avenir Book" charset="0"/>
                          <a:cs typeface="Avenir Book" charset="0"/>
                        </a:rPr>
                        <a:t>Value</a:t>
                      </a:r>
                      <a:endParaRPr lang="nb-NO" sz="2400" b="0" i="0" u="none" strike="noStrike" dirty="0">
                        <a:solidFill>
                          <a:schemeClr val="bg1">
                            <a:lumMod val="95000"/>
                          </a:schemeClr>
                        </a:solidFill>
                        <a:effectLst/>
                        <a:latin typeface="Avenir Book" charset="0"/>
                        <a:ea typeface="Avenir Book" charset="0"/>
                        <a:cs typeface="Avenir Book" charset="0"/>
                      </a:endParaRPr>
                    </a:p>
                  </a:txBody>
                  <a:tcPr marL="6350" marR="6350" marT="6350" marB="0" anchor="b">
                    <a:lnL>
                      <a:noFill/>
                    </a:lnL>
                    <a:lnR>
                      <a:noFill/>
                    </a:lnR>
                    <a:lnT>
                      <a:noFill/>
                    </a:lnT>
                    <a:lnB>
                      <a:noFill/>
                    </a:lnB>
                    <a:solidFill>
                      <a:schemeClr val="bg1">
                        <a:lumMod val="75000"/>
                      </a:schemeClr>
                    </a:solidFill>
                  </a:tcPr>
                </a:tc>
              </a:tr>
              <a:tr h="370607">
                <a:tc>
                  <a:txBody>
                    <a:bodyPr/>
                    <a:lstStyle/>
                    <a:p>
                      <a:pPr algn="r" fontAlgn="b"/>
                      <a:r>
                        <a:rPr lang="en-US" sz="2400" b="0" i="0" u="none" strike="noStrike" dirty="0">
                          <a:solidFill>
                            <a:srgbClr val="000000"/>
                          </a:solidFill>
                          <a:effectLst/>
                          <a:latin typeface="Avenir Book" charset="0"/>
                          <a:ea typeface="Avenir Book" charset="0"/>
                          <a:cs typeface="Avenir Book" charset="0"/>
                        </a:rPr>
                        <a:t>(Intercept</a:t>
                      </a:r>
                      <a:r>
                        <a:rPr lang="en-US" sz="2400" b="0" i="0" u="none" strike="noStrike" dirty="0" smtClean="0">
                          <a:solidFill>
                            <a:srgbClr val="000000"/>
                          </a:solidFill>
                          <a:effectLst/>
                          <a:latin typeface="Avenir Book" charset="0"/>
                          <a:ea typeface="Avenir Book" charset="0"/>
                          <a:cs typeface="Avenir Book" charset="0"/>
                        </a:rPr>
                        <a:t>) – Base perf</a:t>
                      </a:r>
                      <a:endParaRPr lang="en-US" sz="2400" b="0" i="0" u="none" strike="noStrike" dirty="0">
                        <a:solidFill>
                          <a:srgbClr val="000000"/>
                        </a:solidFill>
                        <a:effectLst/>
                        <a:latin typeface="Avenir Book" charset="0"/>
                        <a:ea typeface="Avenir Book" charset="0"/>
                        <a:cs typeface="Avenir Book" charset="0"/>
                      </a:endParaRPr>
                    </a:p>
                  </a:txBody>
                  <a:tcPr marL="6350" marR="6350" marT="6350" marB="0" anchor="b">
                    <a:lnL>
                      <a:noFill/>
                    </a:lnL>
                    <a:lnR>
                      <a:noFill/>
                    </a:lnR>
                    <a:lnT>
                      <a:noFill/>
                    </a:lnT>
                    <a:lnB>
                      <a:noFill/>
                    </a:lnB>
                  </a:tcPr>
                </a:tc>
                <a:tc>
                  <a:txBody>
                    <a:bodyPr/>
                    <a:lstStyle/>
                    <a:p>
                      <a:pPr algn="r" fontAlgn="b"/>
                      <a:r>
                        <a:rPr lang="nb-NO" sz="2400" b="0" i="0" u="none" strike="noStrike" dirty="0">
                          <a:solidFill>
                            <a:srgbClr val="000000"/>
                          </a:solidFill>
                          <a:effectLst/>
                          <a:latin typeface="Avenir Book" charset="0"/>
                          <a:ea typeface="Avenir Book" charset="0"/>
                          <a:cs typeface="Avenir Book" charset="0"/>
                        </a:rPr>
                        <a:t>0.758</a:t>
                      </a:r>
                    </a:p>
                  </a:txBody>
                  <a:tcPr marL="6350" marR="6350" marT="6350" marB="0" anchor="b">
                    <a:lnL>
                      <a:noFill/>
                    </a:lnL>
                    <a:lnR>
                      <a:noFill/>
                    </a:lnR>
                    <a:lnT>
                      <a:noFill/>
                    </a:lnT>
                    <a:lnB>
                      <a:noFill/>
                    </a:lnB>
                  </a:tcPr>
                </a:tc>
              </a:tr>
              <a:tr h="370607">
                <a:tc>
                  <a:txBody>
                    <a:bodyPr/>
                    <a:lstStyle/>
                    <a:p>
                      <a:pPr algn="r" fontAlgn="b"/>
                      <a:r>
                        <a:rPr lang="en-US" sz="2400" b="0" i="0" u="none" strike="noStrike" dirty="0" err="1">
                          <a:solidFill>
                            <a:srgbClr val="000000"/>
                          </a:solidFill>
                          <a:effectLst/>
                          <a:latin typeface="Avenir Book" charset="0"/>
                          <a:ea typeface="Avenir Book" charset="0"/>
                          <a:cs typeface="Avenir Book" charset="0"/>
                        </a:rPr>
                        <a:t>randomForest</a:t>
                      </a:r>
                      <a:endParaRPr lang="en-US" sz="2400" b="0" i="0" u="none" strike="noStrike" dirty="0">
                        <a:solidFill>
                          <a:srgbClr val="000000"/>
                        </a:solidFill>
                        <a:effectLst/>
                        <a:latin typeface="Avenir Book" charset="0"/>
                        <a:ea typeface="Avenir Book" charset="0"/>
                        <a:cs typeface="Avenir Book" charset="0"/>
                      </a:endParaRPr>
                    </a:p>
                  </a:txBody>
                  <a:tcPr marL="6350" marR="6350" marT="6350" marB="0" anchor="b">
                    <a:lnL>
                      <a:noFill/>
                    </a:lnL>
                    <a:lnR>
                      <a:noFill/>
                    </a:lnR>
                    <a:lnT>
                      <a:noFill/>
                    </a:lnT>
                    <a:lnB>
                      <a:noFill/>
                    </a:lnB>
                  </a:tcPr>
                </a:tc>
                <a:tc>
                  <a:txBody>
                    <a:bodyPr/>
                    <a:lstStyle/>
                    <a:p>
                      <a:pPr algn="r" fontAlgn="b"/>
                      <a:r>
                        <a:rPr lang="pt-BR" sz="2400" b="0" i="0" u="none" strike="noStrike" dirty="0">
                          <a:solidFill>
                            <a:srgbClr val="000000"/>
                          </a:solidFill>
                          <a:effectLst/>
                          <a:latin typeface="Avenir Book" charset="0"/>
                          <a:ea typeface="Avenir Book" charset="0"/>
                          <a:cs typeface="Avenir Book" charset="0"/>
                        </a:rPr>
                        <a:t>0.057</a:t>
                      </a:r>
                    </a:p>
                  </a:txBody>
                  <a:tcPr marL="6350" marR="6350" marT="6350" marB="0" anchor="b">
                    <a:lnL>
                      <a:noFill/>
                    </a:lnL>
                    <a:lnR>
                      <a:noFill/>
                    </a:lnR>
                    <a:lnT>
                      <a:noFill/>
                    </a:lnT>
                    <a:lnB>
                      <a:noFill/>
                    </a:lnB>
                  </a:tcPr>
                </a:tc>
              </a:tr>
              <a:tr h="370607">
                <a:tc>
                  <a:txBody>
                    <a:bodyPr/>
                    <a:lstStyle/>
                    <a:p>
                      <a:pPr algn="r" fontAlgn="b"/>
                      <a:r>
                        <a:rPr lang="en-US" sz="2400" b="0" i="0" u="none" strike="noStrike">
                          <a:solidFill>
                            <a:srgbClr val="000000"/>
                          </a:solidFill>
                          <a:effectLst/>
                          <a:latin typeface="Avenir Book" charset="0"/>
                          <a:ea typeface="Avenir Book" charset="0"/>
                          <a:cs typeface="Avenir Book" charset="0"/>
                        </a:rPr>
                        <a:t>accel</a:t>
                      </a:r>
                    </a:p>
                  </a:txBody>
                  <a:tcPr marL="6350" marR="6350" marT="6350" marB="0" anchor="b">
                    <a:lnL>
                      <a:noFill/>
                    </a:lnL>
                    <a:lnR>
                      <a:noFill/>
                    </a:lnR>
                    <a:lnT>
                      <a:noFill/>
                    </a:lnT>
                    <a:lnB>
                      <a:noFill/>
                    </a:lnB>
                  </a:tcPr>
                </a:tc>
                <a:tc>
                  <a:txBody>
                    <a:bodyPr/>
                    <a:lstStyle/>
                    <a:p>
                      <a:pPr algn="r" fontAlgn="b"/>
                      <a:r>
                        <a:rPr lang="pt-BR" sz="2400" b="0" i="0" u="none" strike="noStrike" dirty="0">
                          <a:solidFill>
                            <a:srgbClr val="000000"/>
                          </a:solidFill>
                          <a:effectLst/>
                          <a:latin typeface="Avenir Book" charset="0"/>
                          <a:ea typeface="Avenir Book" charset="0"/>
                          <a:cs typeface="Avenir Book" charset="0"/>
                        </a:rPr>
                        <a:t>0.053</a:t>
                      </a:r>
                    </a:p>
                  </a:txBody>
                  <a:tcPr marL="6350" marR="6350" marT="6350" marB="0" anchor="b">
                    <a:lnL>
                      <a:noFill/>
                    </a:lnL>
                    <a:lnR>
                      <a:noFill/>
                    </a:lnR>
                    <a:lnT>
                      <a:noFill/>
                    </a:lnT>
                    <a:lnB>
                      <a:noFill/>
                    </a:lnB>
                  </a:tcPr>
                </a:tc>
              </a:tr>
              <a:tr h="370607">
                <a:tc>
                  <a:txBody>
                    <a:bodyPr/>
                    <a:lstStyle/>
                    <a:p>
                      <a:pPr algn="r" fontAlgn="b"/>
                      <a:r>
                        <a:rPr lang="nb-NO" sz="2400" b="0" i="0" u="none" strike="noStrike" dirty="0">
                          <a:solidFill>
                            <a:srgbClr val="000000"/>
                          </a:solidFill>
                          <a:effectLst/>
                          <a:latin typeface="Avenir Book" charset="0"/>
                          <a:ea typeface="Avenir Book" charset="0"/>
                          <a:cs typeface="Avenir Book" charset="0"/>
                        </a:rPr>
                        <a:t>avg50</a:t>
                      </a:r>
                    </a:p>
                  </a:txBody>
                  <a:tcPr marL="6350" marR="6350" marT="6350" marB="0" anchor="b">
                    <a:lnL>
                      <a:noFill/>
                    </a:lnL>
                    <a:lnR>
                      <a:noFill/>
                    </a:lnR>
                    <a:lnT>
                      <a:noFill/>
                    </a:lnT>
                    <a:lnB>
                      <a:noFill/>
                    </a:lnB>
                  </a:tcPr>
                </a:tc>
                <a:tc>
                  <a:txBody>
                    <a:bodyPr/>
                    <a:lstStyle/>
                    <a:p>
                      <a:pPr algn="r" fontAlgn="b"/>
                      <a:r>
                        <a:rPr lang="nb-NO" sz="2400" b="0" i="0" u="none" strike="noStrike">
                          <a:solidFill>
                            <a:srgbClr val="000000"/>
                          </a:solidFill>
                          <a:effectLst/>
                          <a:latin typeface="Avenir Book" charset="0"/>
                          <a:ea typeface="Avenir Book" charset="0"/>
                          <a:cs typeface="Avenir Book" charset="0"/>
                        </a:rPr>
                        <a:t>0.029</a:t>
                      </a:r>
                    </a:p>
                  </a:txBody>
                  <a:tcPr marL="6350" marR="6350" marT="6350" marB="0" anchor="b">
                    <a:lnL>
                      <a:noFill/>
                    </a:lnL>
                    <a:lnR>
                      <a:noFill/>
                    </a:lnR>
                    <a:lnT>
                      <a:noFill/>
                    </a:lnT>
                    <a:lnB>
                      <a:noFill/>
                    </a:lnB>
                  </a:tcPr>
                </a:tc>
              </a:tr>
              <a:tr h="370607">
                <a:tc>
                  <a:txBody>
                    <a:bodyPr/>
                    <a:lstStyle/>
                    <a:p>
                      <a:pPr algn="r" fontAlgn="b"/>
                      <a:r>
                        <a:rPr lang="en-US" sz="2400" b="0" i="0" u="none" strike="noStrike">
                          <a:solidFill>
                            <a:srgbClr val="000000"/>
                          </a:solidFill>
                          <a:effectLst/>
                          <a:latin typeface="Avenir Book" charset="0"/>
                          <a:ea typeface="Avenir Book" charset="0"/>
                          <a:cs typeface="Avenir Book" charset="0"/>
                        </a:rPr>
                        <a:t>type</a:t>
                      </a:r>
                    </a:p>
                  </a:txBody>
                  <a:tcPr marL="6350" marR="6350" marT="6350" marB="0" anchor="b">
                    <a:lnL>
                      <a:noFill/>
                    </a:lnL>
                    <a:lnR>
                      <a:noFill/>
                    </a:lnR>
                    <a:lnT>
                      <a:noFill/>
                    </a:lnT>
                    <a:lnB>
                      <a:noFill/>
                    </a:lnB>
                  </a:tcPr>
                </a:tc>
                <a:tc>
                  <a:txBody>
                    <a:bodyPr/>
                    <a:lstStyle/>
                    <a:p>
                      <a:pPr algn="r" fontAlgn="b"/>
                      <a:r>
                        <a:rPr lang="hr-HR" sz="2400" b="0" i="0" u="none" strike="noStrike" dirty="0">
                          <a:solidFill>
                            <a:srgbClr val="000000"/>
                          </a:solidFill>
                          <a:effectLst/>
                          <a:latin typeface="Avenir Book" charset="0"/>
                          <a:ea typeface="Avenir Book" charset="0"/>
                          <a:cs typeface="Avenir Book" charset="0"/>
                        </a:rPr>
                        <a:t>0.011</a:t>
                      </a:r>
                    </a:p>
                  </a:txBody>
                  <a:tcPr marL="6350" marR="6350" marT="6350" marB="0" anchor="b">
                    <a:lnL>
                      <a:noFill/>
                    </a:lnL>
                    <a:lnR>
                      <a:noFill/>
                    </a:lnR>
                    <a:lnT>
                      <a:noFill/>
                    </a:lnT>
                    <a:lnB>
                      <a:noFill/>
                    </a:lnB>
                  </a:tcPr>
                </a:tc>
              </a:tr>
              <a:tr h="370607">
                <a:tc>
                  <a:txBody>
                    <a:bodyPr/>
                    <a:lstStyle/>
                    <a:p>
                      <a:pPr algn="r" fontAlgn="b"/>
                      <a:r>
                        <a:rPr lang="en-US" sz="2400" b="0" i="0" u="none" strike="noStrike" dirty="0" err="1">
                          <a:solidFill>
                            <a:srgbClr val="000000"/>
                          </a:solidFill>
                          <a:effectLst/>
                          <a:latin typeface="Avenir Book" charset="0"/>
                          <a:ea typeface="Avenir Book" charset="0"/>
                          <a:cs typeface="Avenir Book" charset="0"/>
                        </a:rPr>
                        <a:t>user_acc_y.G</a:t>
                      </a:r>
                      <a:r>
                        <a:rPr lang="en-US" sz="2400" b="0" i="0" u="none" strike="noStrike" dirty="0">
                          <a:solidFill>
                            <a:srgbClr val="000000"/>
                          </a:solidFill>
                          <a:effectLst/>
                          <a:latin typeface="Avenir Book" charset="0"/>
                          <a:ea typeface="Avenir Book" charset="0"/>
                          <a:cs typeface="Avenir Book" charset="0"/>
                        </a:rPr>
                        <a:t>.</a:t>
                      </a:r>
                    </a:p>
                  </a:txBody>
                  <a:tcPr marL="6350" marR="6350" marT="6350" marB="0" anchor="b">
                    <a:lnL>
                      <a:noFill/>
                    </a:lnL>
                    <a:lnR>
                      <a:noFill/>
                    </a:lnR>
                    <a:lnT>
                      <a:noFill/>
                    </a:lnT>
                    <a:lnB>
                      <a:noFill/>
                    </a:lnB>
                  </a:tcPr>
                </a:tc>
                <a:tc>
                  <a:txBody>
                    <a:bodyPr/>
                    <a:lstStyle/>
                    <a:p>
                      <a:pPr algn="r" fontAlgn="b"/>
                      <a:r>
                        <a:rPr lang="hr-HR" sz="2400" b="0" i="0" u="none" strike="noStrike" dirty="0">
                          <a:solidFill>
                            <a:srgbClr val="000000"/>
                          </a:solidFill>
                          <a:effectLst/>
                          <a:latin typeface="Avenir Book" charset="0"/>
                          <a:ea typeface="Avenir Book" charset="0"/>
                          <a:cs typeface="Avenir Book" charset="0"/>
                        </a:rPr>
                        <a:t>0.010</a:t>
                      </a:r>
                    </a:p>
                  </a:txBody>
                  <a:tcPr marL="6350" marR="6350" marT="6350" marB="0" anchor="b">
                    <a:lnL>
                      <a:noFill/>
                    </a:lnL>
                    <a:lnR>
                      <a:noFill/>
                    </a:lnR>
                    <a:lnT>
                      <a:noFill/>
                    </a:lnT>
                    <a:lnB>
                      <a:noFill/>
                    </a:lnB>
                  </a:tcPr>
                </a:tc>
              </a:tr>
              <a:tr h="370607">
                <a:tc>
                  <a:txBody>
                    <a:bodyPr/>
                    <a:lstStyle/>
                    <a:p>
                      <a:pPr algn="r" fontAlgn="b"/>
                      <a:r>
                        <a:rPr lang="nb-NO" sz="2400" b="0" i="0" u="none" strike="noStrike">
                          <a:solidFill>
                            <a:srgbClr val="000000"/>
                          </a:solidFill>
                          <a:effectLst/>
                          <a:latin typeface="Avenir Book" charset="0"/>
                          <a:ea typeface="Avenir Book" charset="0"/>
                          <a:cs typeface="Avenir Book" charset="0"/>
                        </a:rPr>
                        <a:t>avg100</a:t>
                      </a:r>
                    </a:p>
                  </a:txBody>
                  <a:tcPr marL="6350" marR="6350" marT="6350" marB="0" anchor="b">
                    <a:lnL>
                      <a:noFill/>
                    </a:lnL>
                    <a:lnR>
                      <a:noFill/>
                    </a:lnR>
                    <a:lnT>
                      <a:noFill/>
                    </a:lnT>
                    <a:lnB>
                      <a:noFill/>
                    </a:lnB>
                  </a:tcPr>
                </a:tc>
                <a:tc>
                  <a:txBody>
                    <a:bodyPr/>
                    <a:lstStyle/>
                    <a:p>
                      <a:pPr algn="r" fontAlgn="b"/>
                      <a:r>
                        <a:rPr lang="is-IS" sz="2400" b="0" i="0" u="none" strike="noStrike" dirty="0">
                          <a:solidFill>
                            <a:srgbClr val="000000"/>
                          </a:solidFill>
                          <a:effectLst/>
                          <a:latin typeface="Avenir Book" charset="0"/>
                          <a:ea typeface="Avenir Book" charset="0"/>
                          <a:cs typeface="Avenir Book" charset="0"/>
                        </a:rPr>
                        <a:t>0.009</a:t>
                      </a:r>
                    </a:p>
                  </a:txBody>
                  <a:tcPr marL="6350" marR="6350" marT="6350" marB="0" anchor="b">
                    <a:lnL>
                      <a:noFill/>
                    </a:lnL>
                    <a:lnR>
                      <a:noFill/>
                    </a:lnR>
                    <a:lnT>
                      <a:noFill/>
                    </a:lnT>
                    <a:lnB>
                      <a:noFill/>
                    </a:lnB>
                  </a:tcPr>
                </a:tc>
              </a:tr>
              <a:tr h="370607">
                <a:tc>
                  <a:txBody>
                    <a:bodyPr/>
                    <a:lstStyle/>
                    <a:p>
                      <a:pPr algn="r" fontAlgn="b"/>
                      <a:r>
                        <a:rPr lang="en-US" sz="2400" b="0" i="0" u="none" strike="noStrike" dirty="0">
                          <a:solidFill>
                            <a:srgbClr val="000000"/>
                          </a:solidFill>
                          <a:effectLst/>
                          <a:latin typeface="Avenir Book" charset="0"/>
                          <a:ea typeface="Avenir Book" charset="0"/>
                          <a:cs typeface="Avenir Book" charset="0"/>
                        </a:rPr>
                        <a:t>k</a:t>
                      </a:r>
                    </a:p>
                  </a:txBody>
                  <a:tcPr marL="6350" marR="6350" marT="6350" marB="0" anchor="b">
                    <a:lnL>
                      <a:noFill/>
                    </a:lnL>
                    <a:lnR>
                      <a:noFill/>
                    </a:lnR>
                    <a:lnT>
                      <a:noFill/>
                    </a:lnT>
                    <a:lnB>
                      <a:noFill/>
                    </a:lnB>
                  </a:tcPr>
                </a:tc>
                <a:tc>
                  <a:txBody>
                    <a:bodyPr/>
                    <a:lstStyle/>
                    <a:p>
                      <a:pPr algn="r" fontAlgn="b"/>
                      <a:r>
                        <a:rPr lang="nb-NO" sz="2400" b="0" i="0" u="none" strike="noStrike">
                          <a:solidFill>
                            <a:srgbClr val="000000"/>
                          </a:solidFill>
                          <a:effectLst/>
                          <a:latin typeface="Avenir Book" charset="0"/>
                          <a:ea typeface="Avenir Book" charset="0"/>
                          <a:cs typeface="Avenir Book" charset="0"/>
                        </a:rPr>
                        <a:t>0.000</a:t>
                      </a:r>
                    </a:p>
                  </a:txBody>
                  <a:tcPr marL="6350" marR="6350" marT="6350" marB="0" anchor="b">
                    <a:lnL>
                      <a:noFill/>
                    </a:lnL>
                    <a:lnR>
                      <a:noFill/>
                    </a:lnR>
                    <a:lnT>
                      <a:noFill/>
                    </a:lnT>
                    <a:lnB>
                      <a:noFill/>
                    </a:lnB>
                  </a:tcPr>
                </a:tc>
              </a:tr>
              <a:tr h="370607">
                <a:tc>
                  <a:txBody>
                    <a:bodyPr/>
                    <a:lstStyle/>
                    <a:p>
                      <a:pPr algn="r" fontAlgn="b"/>
                      <a:r>
                        <a:rPr lang="en-US" sz="2400" b="0" i="0" u="none" strike="noStrike">
                          <a:solidFill>
                            <a:srgbClr val="000000"/>
                          </a:solidFill>
                          <a:effectLst/>
                          <a:latin typeface="Avenir Book" charset="0"/>
                          <a:ea typeface="Avenir Book" charset="0"/>
                          <a:cs typeface="Avenir Book" charset="0"/>
                        </a:rPr>
                        <a:t>min50</a:t>
                      </a:r>
                    </a:p>
                  </a:txBody>
                  <a:tcPr marL="6350" marR="6350" marT="6350" marB="0" anchor="b">
                    <a:lnL>
                      <a:noFill/>
                    </a:lnL>
                    <a:lnR>
                      <a:noFill/>
                    </a:lnR>
                    <a:lnT>
                      <a:noFill/>
                    </a:lnT>
                    <a:lnB>
                      <a:noFill/>
                    </a:lnB>
                  </a:tcPr>
                </a:tc>
                <a:tc>
                  <a:txBody>
                    <a:bodyPr/>
                    <a:lstStyle/>
                    <a:p>
                      <a:pPr algn="r" fontAlgn="b"/>
                      <a:r>
                        <a:rPr lang="is-IS" sz="2400" b="0" i="0" u="none" strike="noStrike">
                          <a:solidFill>
                            <a:srgbClr val="000000"/>
                          </a:solidFill>
                          <a:effectLst/>
                          <a:latin typeface="Avenir Book" charset="0"/>
                          <a:ea typeface="Avenir Book" charset="0"/>
                          <a:cs typeface="Avenir Book" charset="0"/>
                        </a:rPr>
                        <a:t>-0.041</a:t>
                      </a:r>
                    </a:p>
                  </a:txBody>
                  <a:tcPr marL="6350" marR="6350" marT="6350" marB="0" anchor="b">
                    <a:lnL>
                      <a:noFill/>
                    </a:lnL>
                    <a:lnR>
                      <a:noFill/>
                    </a:lnR>
                    <a:lnT>
                      <a:noFill/>
                    </a:lnT>
                    <a:lnB>
                      <a:noFill/>
                    </a:lnB>
                  </a:tcPr>
                </a:tc>
              </a:tr>
              <a:tr h="370607">
                <a:tc>
                  <a:txBody>
                    <a:bodyPr/>
                    <a:lstStyle/>
                    <a:p>
                      <a:pPr algn="r" fontAlgn="b"/>
                      <a:r>
                        <a:rPr lang="en-US" sz="2400" b="0" i="0" u="none" strike="noStrike" dirty="0" err="1">
                          <a:solidFill>
                            <a:srgbClr val="000000"/>
                          </a:solidFill>
                          <a:effectLst/>
                          <a:latin typeface="Avenir Book" charset="0"/>
                          <a:ea typeface="Avenir Book" charset="0"/>
                          <a:cs typeface="Avenir Book" charset="0"/>
                        </a:rPr>
                        <a:t>knn</a:t>
                      </a:r>
                      <a:endParaRPr lang="en-US" sz="2400" b="0" i="0" u="none" strike="noStrike" dirty="0">
                        <a:solidFill>
                          <a:srgbClr val="000000"/>
                        </a:solidFill>
                        <a:effectLst/>
                        <a:latin typeface="Avenir Book" charset="0"/>
                        <a:ea typeface="Avenir Book" charset="0"/>
                        <a:cs typeface="Avenir Book" charset="0"/>
                      </a:endParaRPr>
                    </a:p>
                  </a:txBody>
                  <a:tcPr marL="6350" marR="6350" marT="6350" marB="0" anchor="b">
                    <a:lnL>
                      <a:noFill/>
                    </a:lnL>
                    <a:lnR>
                      <a:noFill/>
                    </a:lnR>
                    <a:lnT>
                      <a:noFill/>
                    </a:lnT>
                    <a:lnB>
                      <a:noFill/>
                    </a:lnB>
                  </a:tcPr>
                </a:tc>
                <a:tc>
                  <a:txBody>
                    <a:bodyPr/>
                    <a:lstStyle/>
                    <a:p>
                      <a:pPr algn="r" fontAlgn="b"/>
                      <a:r>
                        <a:rPr lang="pt-BR" sz="2400" b="0" i="0" u="none" strike="noStrike" dirty="0">
                          <a:solidFill>
                            <a:srgbClr val="000000"/>
                          </a:solidFill>
                          <a:effectLst/>
                          <a:latin typeface="Avenir Book" charset="0"/>
                          <a:ea typeface="Avenir Book" charset="0"/>
                          <a:cs typeface="Avenir Book" charset="0"/>
                        </a:rPr>
                        <a:t>-0.254</a:t>
                      </a:r>
                    </a:p>
                  </a:txBody>
                  <a:tcPr marL="6350" marR="6350" marT="6350" marB="0" anchor="b">
                    <a:lnL>
                      <a:noFill/>
                    </a:lnL>
                    <a:lnR>
                      <a:noFill/>
                    </a:lnR>
                    <a:lnT>
                      <a:noFill/>
                    </a:lnT>
                    <a:lnB>
                      <a:noFill/>
                    </a:lnB>
                  </a:tcPr>
                </a:tc>
              </a:tr>
            </a:tbl>
          </a:graphicData>
        </a:graphic>
      </p:graphicFrame>
    </p:spTree>
    <p:extLst>
      <p:ext uri="{BB962C8B-B14F-4D97-AF65-F5344CB8AC3E}">
        <p14:creationId xmlns:p14="http://schemas.microsoft.com/office/powerpoint/2010/main" val="21348827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40</a:t>
            </a:fld>
            <a:endParaRPr lang="en-US"/>
          </a:p>
        </p:txBody>
      </p:sp>
      <p:sp>
        <p:nvSpPr>
          <p:cNvPr id="6" name="Rectangle 5"/>
          <p:cNvSpPr/>
          <p:nvPr/>
        </p:nvSpPr>
        <p:spPr>
          <a:xfrm>
            <a:off x="361950" y="6355300"/>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361950" y="1528989"/>
            <a:ext cx="5784504" cy="4708981"/>
          </a:xfrm>
          <a:prstGeom prst="rect">
            <a:avLst/>
          </a:prstGeom>
          <a:solidFill>
            <a:schemeClr val="accent1">
              <a:lumMod val="40000"/>
              <a:lumOff val="60000"/>
            </a:schemeClr>
          </a:solidFill>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000" dirty="0">
                <a:latin typeface="Courier New" charset="0"/>
                <a:ea typeface="Courier New" charset="0"/>
                <a:cs typeface="Courier New" charset="0"/>
              </a:rPr>
              <a:t>&lt;!DOCTYPE html</a:t>
            </a:r>
            <a:r>
              <a:rPr lang="en-US" sz="2000" dirty="0" smtClean="0">
                <a:latin typeface="Courier New" charset="0"/>
                <a:ea typeface="Courier New" charset="0"/>
                <a:cs typeface="Courier New" charset="0"/>
              </a:rPr>
              <a:t>&gt;</a:t>
            </a: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&lt;/html&gt;</a:t>
            </a:r>
            <a:endParaRPr lang="en-US" dirty="0" smtClean="0">
              <a:latin typeface="Courier New" charset="0"/>
              <a:ea typeface="Courier New" charset="0"/>
              <a:cs typeface="Courier New" charset="0"/>
            </a:endParaRPr>
          </a:p>
        </p:txBody>
      </p:sp>
      <p:sp>
        <p:nvSpPr>
          <p:cNvPr id="10" name="Rectangle 9"/>
          <p:cNvSpPr/>
          <p:nvPr/>
        </p:nvSpPr>
        <p:spPr>
          <a:xfrm>
            <a:off x="-641661" y="345359"/>
            <a:ext cx="5401229"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HTML + CSS</a:t>
            </a:r>
            <a:endParaRPr lang="en-US" sz="3600" dirty="0" smtClean="0">
              <a:solidFill>
                <a:schemeClr val="bg1"/>
              </a:solidFill>
              <a:latin typeface="Avenir Book" charset="0"/>
              <a:ea typeface="Avenir Book" charset="0"/>
              <a:cs typeface="Avenir Book" charset="0"/>
            </a:endParaRPr>
          </a:p>
        </p:txBody>
      </p:sp>
      <p:sp>
        <p:nvSpPr>
          <p:cNvPr id="12" name="Rectangle 11"/>
          <p:cNvSpPr/>
          <p:nvPr/>
        </p:nvSpPr>
        <p:spPr>
          <a:xfrm>
            <a:off x="566394" y="1931195"/>
            <a:ext cx="5323588" cy="2031325"/>
          </a:xfrm>
          <a:prstGeom prst="rect">
            <a:avLst/>
          </a:prstGeom>
          <a:solidFill>
            <a:schemeClr val="accent1">
              <a:lumMod val="20000"/>
              <a:lumOff val="80000"/>
            </a:schemeClr>
          </a:solid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&lt;head&gt;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	</a:t>
            </a:r>
            <a:r>
              <a:rPr lang="en-US" dirty="0">
                <a:latin typeface="Courier New" charset="0"/>
                <a:ea typeface="Courier New" charset="0"/>
                <a:cs typeface="Courier New" charset="0"/>
              </a:rPr>
              <a:t> &lt;link </a:t>
            </a:r>
            <a:r>
              <a:rPr lang="en-US" dirty="0" err="1">
                <a:latin typeface="Courier New" charset="0"/>
                <a:ea typeface="Courier New" charset="0"/>
                <a:cs typeface="Courier New" charset="0"/>
              </a:rPr>
              <a:t>rel</a:t>
            </a:r>
            <a:r>
              <a:rPr lang="en-US" dirty="0">
                <a:latin typeface="Courier New" charset="0"/>
                <a:ea typeface="Courier New" charset="0"/>
                <a:cs typeface="Courier New" charset="0"/>
              </a:rPr>
              <a:t>="stylesheet" </a:t>
            </a:r>
            <a:r>
              <a:rPr lang="en-US" dirty="0" err="1">
                <a:latin typeface="Courier New" charset="0"/>
                <a:ea typeface="Courier New" charset="0"/>
                <a:cs typeface="Courier New" charset="0"/>
              </a:rPr>
              <a:t>href</a:t>
            </a:r>
            <a:r>
              <a:rPr lang="en-US" dirty="0">
                <a:latin typeface="Courier New" charset="0"/>
                <a:ea typeface="Courier New" charset="0"/>
                <a:cs typeface="Courier New" charset="0"/>
              </a:rPr>
              <a:t>=</a:t>
            </a:r>
            <a:r>
              <a:rPr lang="en-US" dirty="0" smtClean="0">
                <a:latin typeface="Courier New" charset="0"/>
                <a:ea typeface="Courier New" charset="0"/>
                <a:cs typeface="Courier New" charset="0"/>
              </a:rPr>
              <a:t>'</a:t>
            </a:r>
            <a:r>
              <a:rPr lang="en-US" dirty="0" err="1" smtClean="0">
                <a:latin typeface="Courier New" charset="0"/>
                <a:ea typeface="Courier New" charset="0"/>
                <a:cs typeface="Courier New" charset="0"/>
              </a:rPr>
              <a:t>css</a:t>
            </a:r>
            <a:r>
              <a:rPr lang="en-US" dirty="0" smtClean="0">
                <a:latin typeface="Courier New" charset="0"/>
                <a:ea typeface="Courier New" charset="0"/>
                <a:cs typeface="Courier New" charset="0"/>
              </a:rPr>
              <a:t>/</a:t>
            </a:r>
            <a:r>
              <a:rPr lang="en-US" dirty="0" err="1" smtClean="0">
                <a:latin typeface="Courier New" charset="0"/>
                <a:ea typeface="Courier New" charset="0"/>
                <a:cs typeface="Courier New" charset="0"/>
              </a:rPr>
              <a:t>custom.css</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rel</a:t>
            </a:r>
            <a:r>
              <a:rPr lang="en-US" dirty="0">
                <a:latin typeface="Courier New" charset="0"/>
                <a:ea typeface="Courier New" charset="0"/>
                <a:cs typeface="Courier New" charset="0"/>
              </a:rPr>
              <a:t>='stylesheet' type='text/</a:t>
            </a:r>
            <a:r>
              <a:rPr lang="en-US" dirty="0" err="1">
                <a:latin typeface="Courier New" charset="0"/>
                <a:ea typeface="Courier New" charset="0"/>
                <a:cs typeface="Courier New" charset="0"/>
              </a:rPr>
              <a:t>css</a:t>
            </a:r>
            <a:r>
              <a:rPr lang="en-US" dirty="0">
                <a:latin typeface="Courier New" charset="0"/>
                <a:ea typeface="Courier New" charset="0"/>
                <a:cs typeface="Courier New" charset="0"/>
              </a:rPr>
              <a:t>'&gt; </a:t>
            </a:r>
            <a:r>
              <a:rPr lang="en-US" dirty="0" smtClean="0">
                <a:latin typeface="Courier New" charset="0"/>
                <a:ea typeface="Courier New" charset="0"/>
                <a:cs typeface="Courier New" charset="0"/>
              </a:rPr>
              <a:t>	</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&lt;title&gt; Site Name &lt;/title&gt;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&lt;/head&gt;</a:t>
            </a:r>
            <a:endParaRPr lang="en-US" dirty="0" smtClean="0">
              <a:latin typeface="Courier New" charset="0"/>
              <a:ea typeface="Courier New" charset="0"/>
              <a:cs typeface="Courier New" charset="0"/>
            </a:endParaRPr>
          </a:p>
        </p:txBody>
      </p:sp>
      <p:sp>
        <p:nvSpPr>
          <p:cNvPr id="13" name="Rectangle 12"/>
          <p:cNvSpPr/>
          <p:nvPr/>
        </p:nvSpPr>
        <p:spPr>
          <a:xfrm>
            <a:off x="566394" y="4284898"/>
            <a:ext cx="5323588" cy="1477328"/>
          </a:xfrm>
          <a:prstGeom prst="rect">
            <a:avLst/>
          </a:prstGeom>
          <a:solidFill>
            <a:schemeClr val="accent1">
              <a:lumMod val="20000"/>
              <a:lumOff val="80000"/>
            </a:schemeClr>
          </a:solid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&lt;body&gt;</a:t>
            </a: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&lt;h1 Large heading &lt;/h1&gt;</a:t>
            </a: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&lt;h2 </a:t>
            </a:r>
            <a:r>
              <a:rPr lang="en-US" dirty="0">
                <a:latin typeface="Courier New" charset="0"/>
                <a:ea typeface="Courier New" charset="0"/>
                <a:cs typeface="Courier New" charset="0"/>
              </a:rPr>
              <a:t>class="col1"&gt; </a:t>
            </a:r>
            <a:r>
              <a:rPr lang="en-US" dirty="0" smtClean="0">
                <a:latin typeface="Courier New" charset="0"/>
                <a:ea typeface="Courier New" charset="0"/>
                <a:cs typeface="Courier New" charset="0"/>
              </a:rPr>
              <a:t>Smaller &lt;/h2&gt;</a:t>
            </a:r>
            <a:endParaRPr lang="en-US" dirty="0">
              <a:latin typeface="Courier New" charset="0"/>
              <a:ea typeface="Courier New" charset="0"/>
              <a:cs typeface="Courier New" charset="0"/>
            </a:endParaRP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&lt;p&gt; A text paragraph. &lt;/p&gt;</a:t>
            </a: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&lt;/body&gt;</a:t>
            </a:r>
            <a:endParaRPr lang="en-US" dirty="0" smtClean="0">
              <a:latin typeface="Courier New" charset="0"/>
              <a:ea typeface="Courier New" charset="0"/>
              <a:cs typeface="Courier New" charset="0"/>
            </a:endParaRPr>
          </a:p>
        </p:txBody>
      </p:sp>
      <p:sp>
        <p:nvSpPr>
          <p:cNvPr id="11" name="Rectangle 10"/>
          <p:cNvSpPr/>
          <p:nvPr/>
        </p:nvSpPr>
        <p:spPr>
          <a:xfrm>
            <a:off x="6412354" y="482767"/>
            <a:ext cx="4385167" cy="89361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Avenir Book" charset="0"/>
                <a:ea typeface="Avenir Book" charset="0"/>
                <a:cs typeface="Avenir Book" charset="0"/>
              </a:rPr>
              <a:t>CSS can be called into the HTML file from a .</a:t>
            </a:r>
            <a:r>
              <a:rPr lang="en-US" sz="2000" dirty="0" err="1" smtClean="0">
                <a:latin typeface="Avenir Book" charset="0"/>
                <a:ea typeface="Avenir Book" charset="0"/>
                <a:cs typeface="Avenir Book" charset="0"/>
              </a:rPr>
              <a:t>css</a:t>
            </a:r>
            <a:r>
              <a:rPr lang="en-US" sz="2000" dirty="0" smtClean="0">
                <a:latin typeface="Avenir Book" charset="0"/>
                <a:ea typeface="Avenir Book" charset="0"/>
                <a:cs typeface="Avenir Book" charset="0"/>
              </a:rPr>
              <a:t> file </a:t>
            </a:r>
            <a:endParaRPr lang="en-US" sz="2000" dirty="0">
              <a:latin typeface="Avenir Book" charset="0"/>
              <a:ea typeface="Avenir Book" charset="0"/>
              <a:cs typeface="Avenir Book" charset="0"/>
            </a:endParaRPr>
          </a:p>
        </p:txBody>
      </p:sp>
      <p:cxnSp>
        <p:nvCxnSpPr>
          <p:cNvPr id="9" name="Straight Arrow Connector 8"/>
          <p:cNvCxnSpPr>
            <a:stCxn id="18" idx="1"/>
          </p:cNvCxnSpPr>
          <p:nvPr/>
        </p:nvCxnSpPr>
        <p:spPr>
          <a:xfrm flipH="1">
            <a:off x="4638432" y="2445528"/>
            <a:ext cx="1812022" cy="338274"/>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1371600" y="2205318"/>
            <a:ext cx="3289370" cy="118211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08290" y="928814"/>
            <a:ext cx="5468820" cy="8936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err="1">
                <a:solidFill>
                  <a:schemeClr val="accent1"/>
                </a:solidFill>
                <a:latin typeface="Avenir Book" charset="0"/>
                <a:ea typeface="Avenir Book" charset="0"/>
                <a:cs typeface="Avenir Book" charset="0"/>
              </a:rPr>
              <a:t>i</a:t>
            </a:r>
            <a:r>
              <a:rPr lang="en-US" sz="2000" dirty="0" err="1" smtClean="0">
                <a:solidFill>
                  <a:schemeClr val="accent1"/>
                </a:solidFill>
                <a:latin typeface="Avenir Book" charset="0"/>
                <a:ea typeface="Avenir Book" charset="0"/>
                <a:cs typeface="Avenir Book" charset="0"/>
              </a:rPr>
              <a:t>ndex.html</a:t>
            </a:r>
            <a:endParaRPr lang="en-US" sz="2000" dirty="0">
              <a:solidFill>
                <a:schemeClr val="accent1"/>
              </a:solidFill>
              <a:latin typeface="Avenir Book" charset="0"/>
              <a:ea typeface="Avenir Book" charset="0"/>
              <a:cs typeface="Avenir Book" charset="0"/>
            </a:endParaRPr>
          </a:p>
        </p:txBody>
      </p:sp>
      <p:sp>
        <p:nvSpPr>
          <p:cNvPr id="18" name="Rectangle 17"/>
          <p:cNvSpPr/>
          <p:nvPr/>
        </p:nvSpPr>
        <p:spPr>
          <a:xfrm>
            <a:off x="6450454" y="1983863"/>
            <a:ext cx="3684146" cy="923330"/>
          </a:xfrm>
          <a:prstGeom prst="rect">
            <a:avLst/>
          </a:prstGeom>
          <a:solidFill>
            <a:schemeClr val="accent1">
              <a:lumMod val="20000"/>
              <a:lumOff val="80000"/>
            </a:schemeClr>
          </a:solid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.col1{ </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color: red;</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p>
        </p:txBody>
      </p:sp>
      <p:sp>
        <p:nvSpPr>
          <p:cNvPr id="19" name="Rectangle 18"/>
          <p:cNvSpPr/>
          <p:nvPr/>
        </p:nvSpPr>
        <p:spPr>
          <a:xfrm>
            <a:off x="6470720" y="1528988"/>
            <a:ext cx="4127012" cy="7153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err="1">
                <a:solidFill>
                  <a:schemeClr val="accent1"/>
                </a:solidFill>
                <a:latin typeface="Avenir Book" charset="0"/>
                <a:ea typeface="Avenir Book" charset="0"/>
                <a:cs typeface="Avenir Book" charset="0"/>
              </a:rPr>
              <a:t>c</a:t>
            </a:r>
            <a:r>
              <a:rPr lang="en-US" sz="2000" dirty="0" err="1" smtClean="0">
                <a:solidFill>
                  <a:schemeClr val="accent1"/>
                </a:solidFill>
                <a:latin typeface="Avenir Book" charset="0"/>
                <a:ea typeface="Avenir Book" charset="0"/>
                <a:cs typeface="Avenir Book" charset="0"/>
              </a:rPr>
              <a:t>ustom.css</a:t>
            </a:r>
            <a:endParaRPr lang="en-US" sz="2000" dirty="0">
              <a:solidFill>
                <a:schemeClr val="accent1"/>
              </a:solidFill>
              <a:latin typeface="Avenir Book" charset="0"/>
              <a:ea typeface="Avenir Book" charset="0"/>
              <a:cs typeface="Avenir Book" charset="0"/>
            </a:endParaRPr>
          </a:p>
        </p:txBody>
      </p:sp>
      <p:cxnSp>
        <p:nvCxnSpPr>
          <p:cNvPr id="20" name="Straight Arrow Connector 19"/>
          <p:cNvCxnSpPr>
            <a:stCxn id="16" idx="2"/>
          </p:cNvCxnSpPr>
          <p:nvPr/>
        </p:nvCxnSpPr>
        <p:spPr>
          <a:xfrm>
            <a:off x="3016285" y="3387437"/>
            <a:ext cx="211903" cy="1560131"/>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p:nvPicPr>
        <p:blipFill rotWithShape="1">
          <a:blip r:embed="rId3">
            <a:extLst>
              <a:ext uri="{28A0092B-C50C-407E-A947-70E740481C1C}">
                <a14:useLocalDpi xmlns:a14="http://schemas.microsoft.com/office/drawing/2010/main" val="0"/>
              </a:ext>
            </a:extLst>
          </a:blip>
          <a:srcRect l="2951" t="2432" r="3921" b="5574"/>
          <a:stretch/>
        </p:blipFill>
        <p:spPr>
          <a:xfrm>
            <a:off x="7315305" y="3362068"/>
            <a:ext cx="3617758" cy="2422003"/>
          </a:xfrm>
          <a:prstGeom prst="rect">
            <a:avLst/>
          </a:prstGeom>
          <a:ln>
            <a:solidFill>
              <a:schemeClr val="bg1">
                <a:lumMod val="50000"/>
              </a:schemeClr>
            </a:solidFill>
          </a:ln>
        </p:spPr>
      </p:pic>
      <p:sp>
        <p:nvSpPr>
          <p:cNvPr id="23" name="Down Arrow 22"/>
          <p:cNvSpPr/>
          <p:nvPr/>
        </p:nvSpPr>
        <p:spPr>
          <a:xfrm rot="16200000">
            <a:off x="6263558" y="3902310"/>
            <a:ext cx="829339" cy="1413164"/>
          </a:xfrm>
          <a:prstGeom prst="downArrow">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434600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41</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739637" y="1765245"/>
            <a:ext cx="11266833" cy="523220"/>
          </a:xfrm>
          <a:prstGeom prst="rect">
            <a:avLst/>
          </a:prstGeom>
        </p:spPr>
        <p:txBody>
          <a:bodyPr wrap="square">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800" smtClean="0">
                <a:solidFill>
                  <a:srgbClr val="0070C0"/>
                </a:solidFill>
                <a:latin typeface="Avenir Book" charset="0"/>
                <a:ea typeface="Avenir Book" charset="0"/>
                <a:cs typeface="Avenir Book" charset="0"/>
              </a:rPr>
              <a:t>[]</a:t>
            </a:r>
            <a:endParaRPr lang="en-US" sz="2400" dirty="0" smtClean="0">
              <a:solidFill>
                <a:srgbClr val="0070C0"/>
              </a:solidFill>
              <a:latin typeface="Avenir Book" charset="0"/>
              <a:ea typeface="Avenir Book" charset="0"/>
              <a:cs typeface="Avenir Book"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9496"/>
            <a:ext cx="12192000" cy="6305550"/>
          </a:xfrm>
          <a:prstGeom prst="rect">
            <a:avLst/>
          </a:prstGeom>
        </p:spPr>
      </p:pic>
      <p:sp>
        <p:nvSpPr>
          <p:cNvPr id="9" name="Rectangle 8"/>
          <p:cNvSpPr/>
          <p:nvPr/>
        </p:nvSpPr>
        <p:spPr>
          <a:xfrm>
            <a:off x="0" y="240808"/>
            <a:ext cx="3867150" cy="707886"/>
          </a:xfrm>
          <a:prstGeom prst="rect">
            <a:avLst/>
          </a:prstGeom>
          <a:solidFill>
            <a:srgbClr val="00B0F0"/>
          </a:solidFill>
        </p:spPr>
        <p:txBody>
          <a:bodyPr wrap="square">
            <a:spAutoFit/>
          </a:bodyPr>
          <a:lstStyle/>
          <a:p>
            <a:pPr algn="r"/>
            <a:r>
              <a:rPr lang="en-US" sz="4000" smtClean="0">
                <a:solidFill>
                  <a:schemeClr val="bg1"/>
                </a:solidFill>
                <a:latin typeface="Avenir Book" charset="0"/>
                <a:ea typeface="Avenir Book" charset="0"/>
                <a:cs typeface="Avenir Book" charset="0"/>
              </a:rPr>
              <a:t>A short aside</a:t>
            </a:r>
            <a:endParaRPr lang="en-US" sz="3600" dirty="0" smtClean="0">
              <a:solidFill>
                <a:schemeClr val="bg1"/>
              </a:solidFill>
              <a:latin typeface="Avenir Book" charset="0"/>
              <a:ea typeface="Avenir Book" charset="0"/>
              <a:cs typeface="Avenir Book" charset="0"/>
            </a:endParaRPr>
          </a:p>
        </p:txBody>
      </p:sp>
      <p:sp>
        <p:nvSpPr>
          <p:cNvPr id="11" name="Rectangle 10"/>
          <p:cNvSpPr/>
          <p:nvPr/>
        </p:nvSpPr>
        <p:spPr>
          <a:xfrm>
            <a:off x="1827602" y="3505276"/>
            <a:ext cx="9425867" cy="1673989"/>
          </a:xfrm>
          <a:prstGeom prst="rect">
            <a:avLst/>
          </a:prstGeom>
          <a:solidFill>
            <a:schemeClr val="tx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i="1" dirty="0" smtClean="0">
                <a:latin typeface="Avenir Book" charset="0"/>
                <a:ea typeface="Avenir Book" charset="0"/>
                <a:cs typeface="Avenir Book" charset="0"/>
              </a:rPr>
              <a:t>Most websites use </a:t>
            </a:r>
          </a:p>
          <a:p>
            <a:pPr algn="ctr"/>
            <a:r>
              <a:rPr lang="en-US" sz="3600" i="1" dirty="0" smtClean="0">
                <a:solidFill>
                  <a:srgbClr val="FFFF00"/>
                </a:solidFill>
                <a:latin typeface="Avenir Book" charset="0"/>
                <a:ea typeface="Avenir Book" charset="0"/>
                <a:cs typeface="Avenir Book" charset="0"/>
              </a:rPr>
              <a:t>JavaScript (JS)</a:t>
            </a:r>
          </a:p>
          <a:p>
            <a:pPr algn="ctr"/>
            <a:r>
              <a:rPr lang="en-US" sz="2800" i="1" dirty="0" smtClean="0">
                <a:latin typeface="Avenir Book" charset="0"/>
                <a:ea typeface="Avenir Book" charset="0"/>
                <a:cs typeface="Avenir Book" charset="0"/>
              </a:rPr>
              <a:t>to add interactivity and data handling capabilities.</a:t>
            </a:r>
            <a:endParaRPr lang="en-US" sz="2800" i="1" dirty="0">
              <a:latin typeface="Avenir Book" charset="0"/>
              <a:ea typeface="Avenir Book" charset="0"/>
              <a:cs typeface="Avenir Book" charset="0"/>
            </a:endParaRPr>
          </a:p>
        </p:txBody>
      </p:sp>
    </p:spTree>
    <p:extLst>
      <p:ext uri="{BB962C8B-B14F-4D97-AF65-F5344CB8AC3E}">
        <p14:creationId xmlns:p14="http://schemas.microsoft.com/office/powerpoint/2010/main" val="74903393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42</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1" name="Rectangle 10"/>
          <p:cNvSpPr/>
          <p:nvPr/>
        </p:nvSpPr>
        <p:spPr>
          <a:xfrm>
            <a:off x="4580432" y="0"/>
            <a:ext cx="7859676" cy="16739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i="1" dirty="0" smtClean="0">
                <a:solidFill>
                  <a:schemeClr val="tx2"/>
                </a:solidFill>
                <a:latin typeface="Avenir Book" charset="0"/>
                <a:ea typeface="Avenir Book" charset="0"/>
                <a:cs typeface="Avenir Book" charset="0"/>
              </a:rPr>
              <a:t>There are many libraries built on JavaScript (JS) including:</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106" y="2054035"/>
            <a:ext cx="4169755" cy="23749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57795" y="4428935"/>
            <a:ext cx="3829050" cy="1564840"/>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91170" y="2426953"/>
            <a:ext cx="3162300" cy="1629064"/>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66870" y="3878203"/>
            <a:ext cx="3543300" cy="1447800"/>
          </a:xfrm>
          <a:prstGeom prst="rect">
            <a:avLst/>
          </a:prstGeom>
        </p:spPr>
      </p:pic>
      <p:sp>
        <p:nvSpPr>
          <p:cNvPr id="12" name="Rectangle 11"/>
          <p:cNvSpPr/>
          <p:nvPr/>
        </p:nvSpPr>
        <p:spPr>
          <a:xfrm>
            <a:off x="0" y="240808"/>
            <a:ext cx="3867150" cy="707886"/>
          </a:xfrm>
          <a:prstGeom prst="rect">
            <a:avLst/>
          </a:prstGeom>
          <a:solidFill>
            <a:srgbClr val="00B0F0"/>
          </a:solidFill>
        </p:spPr>
        <p:txBody>
          <a:bodyPr wrap="square">
            <a:spAutoFit/>
          </a:bodyPr>
          <a:lstStyle/>
          <a:p>
            <a:pPr algn="r"/>
            <a:r>
              <a:rPr lang="en-US" sz="4000" smtClean="0">
                <a:solidFill>
                  <a:schemeClr val="bg1"/>
                </a:solidFill>
                <a:latin typeface="Avenir Book" charset="0"/>
                <a:ea typeface="Avenir Book" charset="0"/>
                <a:cs typeface="Avenir Book" charset="0"/>
              </a:rPr>
              <a:t>A short aside</a:t>
            </a:r>
            <a:endParaRPr lang="en-US" sz="3600" dirty="0" smtClean="0">
              <a:solidFill>
                <a:schemeClr val="bg1"/>
              </a:solidFill>
              <a:latin typeface="Avenir Book" charset="0"/>
              <a:ea typeface="Avenir Book" charset="0"/>
              <a:cs typeface="Avenir Book" charset="0"/>
            </a:endParaRPr>
          </a:p>
        </p:txBody>
      </p:sp>
      <p:sp>
        <p:nvSpPr>
          <p:cNvPr id="13" name="Rectangle 12"/>
          <p:cNvSpPr/>
          <p:nvPr/>
        </p:nvSpPr>
        <p:spPr>
          <a:xfrm>
            <a:off x="2624267" y="679940"/>
            <a:ext cx="7859676" cy="16739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smtClean="0">
                <a:solidFill>
                  <a:schemeClr val="tx2"/>
                </a:solidFill>
                <a:latin typeface="Avenir Book" charset="0"/>
                <a:ea typeface="Avenir Book" charset="0"/>
                <a:cs typeface="Avenir Book" charset="0"/>
              </a:rPr>
              <a:t>(Not covered in this course)</a:t>
            </a:r>
          </a:p>
        </p:txBody>
      </p:sp>
    </p:spTree>
    <p:extLst>
      <p:ext uri="{BB962C8B-B14F-4D97-AF65-F5344CB8AC3E}">
        <p14:creationId xmlns:p14="http://schemas.microsoft.com/office/powerpoint/2010/main" val="39393834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43</a:t>
            </a:fld>
            <a:endParaRPr lang="en-US"/>
          </a:p>
        </p:txBody>
      </p:sp>
      <p:sp>
        <p:nvSpPr>
          <p:cNvPr id="6" name="Rectangle 5"/>
          <p:cNvSpPr/>
          <p:nvPr/>
        </p:nvSpPr>
        <p:spPr>
          <a:xfrm>
            <a:off x="361950" y="6355300"/>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HTML/CSS</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361950" y="1528989"/>
            <a:ext cx="5131556" cy="4708981"/>
          </a:xfrm>
          <a:prstGeom prst="rect">
            <a:avLst/>
          </a:prstGeom>
          <a:solidFill>
            <a:schemeClr val="accent1">
              <a:lumMod val="40000"/>
              <a:lumOff val="60000"/>
            </a:schemeClr>
          </a:solidFill>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sz="2000" dirty="0">
                <a:latin typeface="Courier New" charset="0"/>
                <a:ea typeface="Courier New" charset="0"/>
                <a:cs typeface="Courier New" charset="0"/>
              </a:rPr>
              <a:t>&lt;!DOCTYPE html</a:t>
            </a:r>
            <a:r>
              <a:rPr lang="en-US" sz="2000" dirty="0" smtClean="0">
                <a:latin typeface="Courier New" charset="0"/>
                <a:ea typeface="Courier New" charset="0"/>
                <a:cs typeface="Courier New" charset="0"/>
              </a:rPr>
              <a:t>&gt;</a:t>
            </a: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sz="2000"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&lt;/html&gt;</a:t>
            </a:r>
            <a:endParaRPr lang="en-US" dirty="0" smtClean="0">
              <a:latin typeface="Courier New" charset="0"/>
              <a:ea typeface="Courier New" charset="0"/>
              <a:cs typeface="Courier New" charset="0"/>
            </a:endParaRPr>
          </a:p>
        </p:txBody>
      </p:sp>
      <p:sp>
        <p:nvSpPr>
          <p:cNvPr id="10" name="Rectangle 9"/>
          <p:cNvSpPr/>
          <p:nvPr/>
        </p:nvSpPr>
        <p:spPr>
          <a:xfrm>
            <a:off x="-641661" y="622902"/>
            <a:ext cx="5401229" cy="707886"/>
          </a:xfrm>
          <a:prstGeom prst="rect">
            <a:avLst/>
          </a:prstGeom>
          <a:solidFill>
            <a:srgbClr val="00B0F0"/>
          </a:solidFill>
        </p:spPr>
        <p:txBody>
          <a:bodyPr wrap="square">
            <a:spAutoFit/>
          </a:bodyPr>
          <a:lstStyle/>
          <a:p>
            <a:pPr algn="r"/>
            <a:r>
              <a:rPr lang="en-US" sz="4000" dirty="0" smtClean="0">
                <a:solidFill>
                  <a:schemeClr val="bg1"/>
                </a:solidFill>
                <a:latin typeface="Avenir Book" charset="0"/>
                <a:ea typeface="Avenir Book" charset="0"/>
                <a:cs typeface="Avenir Book" charset="0"/>
              </a:rPr>
              <a:t>HTML + CSS</a:t>
            </a:r>
            <a:endParaRPr lang="en-US" sz="3600" dirty="0" smtClean="0">
              <a:solidFill>
                <a:schemeClr val="bg1"/>
              </a:solidFill>
              <a:latin typeface="Avenir Book" charset="0"/>
              <a:ea typeface="Avenir Book" charset="0"/>
              <a:cs typeface="Avenir Book" charset="0"/>
            </a:endParaRPr>
          </a:p>
        </p:txBody>
      </p:sp>
      <p:sp>
        <p:nvSpPr>
          <p:cNvPr id="12" name="Rectangle 11"/>
          <p:cNvSpPr/>
          <p:nvPr/>
        </p:nvSpPr>
        <p:spPr>
          <a:xfrm>
            <a:off x="566394" y="1931195"/>
            <a:ext cx="4722668" cy="2308324"/>
          </a:xfrm>
          <a:prstGeom prst="rect">
            <a:avLst/>
          </a:prstGeom>
          <a:solidFill>
            <a:schemeClr val="accent1">
              <a:lumMod val="20000"/>
              <a:lumOff val="80000"/>
            </a:schemeClr>
          </a:solid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&lt;head&gt;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	&lt;style&gt; </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h1{ </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color: red;</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&lt;/style&gt;</a:t>
            </a:r>
            <a:endParaRPr lang="en-US" dirty="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	&lt;title&gt; Site Name &lt;/title&gt;</a:t>
            </a: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&lt;/head&gt;</a:t>
            </a:r>
            <a:endParaRPr lang="en-US" dirty="0" smtClean="0">
              <a:latin typeface="Courier New" charset="0"/>
              <a:ea typeface="Courier New" charset="0"/>
              <a:cs typeface="Courier New" charset="0"/>
            </a:endParaRPr>
          </a:p>
        </p:txBody>
      </p:sp>
      <p:sp>
        <p:nvSpPr>
          <p:cNvPr id="13" name="Rectangle 12"/>
          <p:cNvSpPr/>
          <p:nvPr/>
        </p:nvSpPr>
        <p:spPr>
          <a:xfrm>
            <a:off x="566394" y="4284898"/>
            <a:ext cx="4722668" cy="1477328"/>
          </a:xfrm>
          <a:prstGeom prst="rect">
            <a:avLst/>
          </a:prstGeom>
          <a:solidFill>
            <a:schemeClr val="accent1">
              <a:lumMod val="20000"/>
              <a:lumOff val="80000"/>
            </a:schemeClr>
          </a:solidFill>
          <a:ln>
            <a:solidFill>
              <a:schemeClr val="bg1"/>
            </a:solidFill>
          </a:ln>
        </p:spPr>
        <p:txBody>
          <a:bodyPr wrap="square" anchor="t">
            <a:spAutoFit/>
          </a:bodyPr>
          <a:lstStyle/>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&lt;body&gt;</a:t>
            </a: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&lt;h1&gt; Large heading &lt;/h1&gt;</a:t>
            </a: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&lt;h2&gt; Smaller heading &lt;/h2&gt;</a:t>
            </a:r>
            <a:endParaRPr lang="en-US" dirty="0">
              <a:latin typeface="Courier New" charset="0"/>
              <a:ea typeface="Courier New" charset="0"/>
              <a:cs typeface="Courier New" charset="0"/>
            </a:endParaRPr>
          </a:p>
          <a:p>
            <a:pPr marL="742950" indent="-742950" eaLnBrk="1" fontAlgn="auto" hangingPunct="1">
              <a:spcBef>
                <a:spcPts val="0"/>
              </a:spcBef>
              <a:spcAft>
                <a:spcPts val="0"/>
              </a:spcAft>
              <a:defRPr/>
            </a:pPr>
            <a:r>
              <a:rPr lang="en-US" dirty="0" smtClean="0">
                <a:latin typeface="Courier New" charset="0"/>
                <a:ea typeface="Courier New" charset="0"/>
                <a:cs typeface="Courier New" charset="0"/>
              </a:rPr>
              <a:t>	&lt;p&gt; A text paragraph. &lt;/p&gt;</a:t>
            </a:r>
            <a:endParaRPr lang="en-US" dirty="0" smtClean="0">
              <a:latin typeface="Courier New" charset="0"/>
              <a:ea typeface="Courier New" charset="0"/>
              <a:cs typeface="Courier New" charset="0"/>
            </a:endParaRPr>
          </a:p>
          <a:p>
            <a:pPr marL="742950" marR="0" lvl="0" indent="-742950" defTabSz="914400" eaLnBrk="1" fontAlgn="auto" latinLnBrk="0" hangingPunct="1">
              <a:lnSpc>
                <a:spcPct val="100000"/>
              </a:lnSpc>
              <a:spcBef>
                <a:spcPts val="0"/>
              </a:spcBef>
              <a:spcAft>
                <a:spcPts val="0"/>
              </a:spcAft>
              <a:buClrTx/>
              <a:buSzTx/>
              <a:buFont typeface="+mj-lt"/>
              <a:buNone/>
              <a:tabLst/>
              <a:defRPr/>
            </a:pPr>
            <a:r>
              <a:rPr lang="en-US" dirty="0" smtClean="0">
                <a:latin typeface="Courier New" charset="0"/>
                <a:ea typeface="Courier New" charset="0"/>
                <a:cs typeface="Courier New" charset="0"/>
              </a:rPr>
              <a:t>&lt;/body&gt;</a:t>
            </a:r>
            <a:endParaRPr lang="en-US" dirty="0" smtClean="0">
              <a:latin typeface="Courier New" charset="0"/>
              <a:ea typeface="Courier New" charset="0"/>
              <a:cs typeface="Courier New" charset="0"/>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4587" t="5644" r="3700" b="4692"/>
          <a:stretch/>
        </p:blipFill>
        <p:spPr>
          <a:xfrm>
            <a:off x="6245052" y="2161308"/>
            <a:ext cx="5423882" cy="3600918"/>
          </a:xfrm>
          <a:prstGeom prst="rect">
            <a:avLst/>
          </a:prstGeom>
          <a:ln>
            <a:solidFill>
              <a:schemeClr val="bg1">
                <a:lumMod val="85000"/>
              </a:schemeClr>
            </a:solidFill>
          </a:ln>
        </p:spPr>
      </p:pic>
      <p:sp>
        <p:nvSpPr>
          <p:cNvPr id="5" name="Rectangle 4"/>
          <p:cNvSpPr/>
          <p:nvPr/>
        </p:nvSpPr>
        <p:spPr>
          <a:xfrm>
            <a:off x="1371600" y="2493819"/>
            <a:ext cx="2389910" cy="89361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200114" y="762216"/>
            <a:ext cx="5468820" cy="89361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Avenir Book" charset="0"/>
                <a:ea typeface="Avenir Book" charset="0"/>
                <a:cs typeface="Avenir Book" charset="0"/>
              </a:rPr>
              <a:t>CSS can be included in the &lt;style&gt; tag to format  all &lt;h1&gt; tags as red</a:t>
            </a:r>
            <a:r>
              <a:rPr lang="en-US" sz="2000" dirty="0">
                <a:latin typeface="Avenir Book" charset="0"/>
                <a:ea typeface="Avenir Book" charset="0"/>
                <a:cs typeface="Avenir Book" charset="0"/>
              </a:rPr>
              <a:t>.</a:t>
            </a:r>
          </a:p>
        </p:txBody>
      </p:sp>
    </p:spTree>
    <p:extLst>
      <p:ext uri="{BB962C8B-B14F-4D97-AF65-F5344CB8AC3E}">
        <p14:creationId xmlns:p14="http://schemas.microsoft.com/office/powerpoint/2010/main" val="68106956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5763" y="6596063"/>
            <a:ext cx="2076450" cy="261937"/>
          </a:xfrm>
          <a:prstGeom prst="rect">
            <a:avLst/>
          </a:prstGeom>
          <a:noFill/>
        </p:spPr>
        <p:txBody>
          <a:bodyPr>
            <a:spAutoFit/>
          </a:bodyPr>
          <a:lstStyle/>
          <a:p>
            <a:pPr eaLnBrk="1" fontAlgn="auto" hangingPunct="1">
              <a:spcBef>
                <a:spcPts val="0"/>
              </a:spcBef>
              <a:spcAft>
                <a:spcPts val="0"/>
              </a:spcAft>
              <a:defRPr/>
            </a:pPr>
            <a:r>
              <a:rPr lang="en-US" sz="1100" dirty="0" smtClean="0">
                <a:solidFill>
                  <a:schemeClr val="bg1">
                    <a:lumMod val="50000"/>
                  </a:schemeClr>
                </a:solidFill>
                <a:latin typeface="Arial" panose="020B0604020202020204" pitchFamily="34" charset="0"/>
                <a:cs typeface="Arial" panose="020B0604020202020204" pitchFamily="34" charset="0"/>
              </a:rPr>
              <a:t>HTML/CSS</a:t>
            </a:r>
            <a:endParaRPr lang="en-US" sz="1100" dirty="0">
              <a:solidFill>
                <a:schemeClr val="bg1">
                  <a:lumMod val="50000"/>
                </a:schemeClr>
              </a:solidFill>
              <a:latin typeface="Arial" panose="020B0604020202020204" pitchFamily="34" charset="0"/>
              <a:cs typeface="Arial" panose="020B0604020202020204" pitchFamily="34" charset="0"/>
            </a:endParaRPr>
          </a:p>
        </p:txBody>
      </p:sp>
      <p:sp>
        <p:nvSpPr>
          <p:cNvPr id="71682" name="TextBox 6"/>
          <p:cNvSpPr txBox="1">
            <a:spLocks noChangeArrowheads="1"/>
          </p:cNvSpPr>
          <p:nvPr/>
        </p:nvSpPr>
        <p:spPr bwMode="auto">
          <a:xfrm>
            <a:off x="787400" y="3562350"/>
            <a:ext cx="10082213" cy="76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tabLst>
                <a:tab pos="6327775" algn="l"/>
              </a:tabLst>
              <a:defRPr>
                <a:solidFill>
                  <a:schemeClr val="tx1"/>
                </a:solidFill>
                <a:latin typeface="Calibri" charset="0"/>
              </a:defRPr>
            </a:lvl1pPr>
            <a:lvl2pPr marL="742950" indent="-285750">
              <a:tabLst>
                <a:tab pos="6327775" algn="l"/>
              </a:tabLst>
              <a:defRPr>
                <a:solidFill>
                  <a:schemeClr val="tx1"/>
                </a:solidFill>
                <a:latin typeface="Calibri" charset="0"/>
              </a:defRPr>
            </a:lvl2pPr>
            <a:lvl3pPr marL="1143000" indent="-228600">
              <a:tabLst>
                <a:tab pos="6327775" algn="l"/>
              </a:tabLst>
              <a:defRPr>
                <a:solidFill>
                  <a:schemeClr val="tx1"/>
                </a:solidFill>
                <a:latin typeface="Calibri" charset="0"/>
              </a:defRPr>
            </a:lvl3pPr>
            <a:lvl4pPr marL="1600200" indent="-228600">
              <a:tabLst>
                <a:tab pos="6327775" algn="l"/>
              </a:tabLst>
              <a:defRPr>
                <a:solidFill>
                  <a:schemeClr val="tx1"/>
                </a:solidFill>
                <a:latin typeface="Calibri" charset="0"/>
              </a:defRPr>
            </a:lvl4pPr>
            <a:lvl5pPr marL="2057400" indent="-228600">
              <a:tabLst>
                <a:tab pos="6327775" algn="l"/>
              </a:tabLst>
              <a:defRPr>
                <a:solidFill>
                  <a:schemeClr val="tx1"/>
                </a:solidFill>
                <a:latin typeface="Calibri" charset="0"/>
              </a:defRPr>
            </a:lvl5pPr>
            <a:lvl6pPr marL="2514600" indent="-228600" fontAlgn="base">
              <a:spcBef>
                <a:spcPct val="0"/>
              </a:spcBef>
              <a:spcAft>
                <a:spcPct val="0"/>
              </a:spcAft>
              <a:tabLst>
                <a:tab pos="6327775" algn="l"/>
              </a:tabLst>
              <a:defRPr>
                <a:solidFill>
                  <a:schemeClr val="tx1"/>
                </a:solidFill>
                <a:latin typeface="Calibri" charset="0"/>
              </a:defRPr>
            </a:lvl6pPr>
            <a:lvl7pPr marL="2971800" indent="-228600" fontAlgn="base">
              <a:spcBef>
                <a:spcPct val="0"/>
              </a:spcBef>
              <a:spcAft>
                <a:spcPct val="0"/>
              </a:spcAft>
              <a:tabLst>
                <a:tab pos="6327775" algn="l"/>
              </a:tabLst>
              <a:defRPr>
                <a:solidFill>
                  <a:schemeClr val="tx1"/>
                </a:solidFill>
                <a:latin typeface="Calibri" charset="0"/>
              </a:defRPr>
            </a:lvl7pPr>
            <a:lvl8pPr marL="3429000" indent="-228600" fontAlgn="base">
              <a:spcBef>
                <a:spcPct val="0"/>
              </a:spcBef>
              <a:spcAft>
                <a:spcPct val="0"/>
              </a:spcAft>
              <a:tabLst>
                <a:tab pos="6327775" algn="l"/>
              </a:tabLst>
              <a:defRPr>
                <a:solidFill>
                  <a:schemeClr val="tx1"/>
                </a:solidFill>
                <a:latin typeface="Calibri" charset="0"/>
              </a:defRPr>
            </a:lvl8pPr>
            <a:lvl9pPr marL="3886200" indent="-228600" fontAlgn="base">
              <a:spcBef>
                <a:spcPct val="0"/>
              </a:spcBef>
              <a:spcAft>
                <a:spcPct val="0"/>
              </a:spcAft>
              <a:tabLst>
                <a:tab pos="6327775" algn="l"/>
              </a:tabLst>
              <a:defRPr>
                <a:solidFill>
                  <a:schemeClr val="tx1"/>
                </a:solidFill>
                <a:latin typeface="Calibri" charset="0"/>
              </a:defRPr>
            </a:lvl9pPr>
          </a:lstStyle>
          <a:p>
            <a:pPr algn="ctr" eaLnBrk="1" hangingPunct="1"/>
            <a:r>
              <a:rPr lang="en-US" altLang="x-none" sz="4400">
                <a:solidFill>
                  <a:srgbClr val="00B0F0"/>
                </a:solidFill>
                <a:latin typeface="Avenir Book" charset="0"/>
                <a:ea typeface="Avenir Book" charset="0"/>
                <a:cs typeface="Avenir Book" charset="0"/>
              </a:rPr>
              <a:t>&lt;Code Time/&gt;</a:t>
            </a:r>
            <a:endParaRPr lang="en-US" altLang="x-none" sz="3600">
              <a:latin typeface="Avenir Book" charset="0"/>
              <a:ea typeface="Avenir Book" charset="0"/>
              <a:cs typeface="Avenir Book" charset="0"/>
            </a:endParaRPr>
          </a:p>
        </p:txBody>
      </p:sp>
    </p:spTree>
    <p:extLst>
      <p:ext uri="{BB962C8B-B14F-4D97-AF65-F5344CB8AC3E}">
        <p14:creationId xmlns:p14="http://schemas.microsoft.com/office/powerpoint/2010/main" val="608661050"/>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774700"/>
            <a:ext cx="3028950" cy="708025"/>
          </a:xfrm>
          <a:prstGeom prst="rect">
            <a:avLst/>
          </a:prstGeom>
          <a:solidFill>
            <a:schemeClr val="accent5">
              <a:lumMod val="75000"/>
            </a:schemeClr>
          </a:solidFill>
        </p:spPr>
        <p:txBody>
          <a:bodyPr>
            <a:spAutoFit/>
          </a:bodyPr>
          <a:lstStyle/>
          <a:p>
            <a:pPr lvl="1" eaLnBrk="1" fontAlgn="auto" hangingPunct="1">
              <a:spcBef>
                <a:spcPts val="0"/>
              </a:spcBef>
              <a:spcAft>
                <a:spcPts val="0"/>
              </a:spcAft>
              <a:defRPr/>
            </a:pPr>
            <a:r>
              <a:rPr lang="en-US" sz="4000" dirty="0">
                <a:solidFill>
                  <a:schemeClr val="bg1"/>
                </a:solidFill>
                <a:latin typeface="Avenir Book" charset="0"/>
                <a:ea typeface="Avenir Book" charset="0"/>
                <a:cs typeface="Avenir Book" charset="0"/>
              </a:rPr>
              <a:t>Roadmap</a:t>
            </a:r>
            <a:endParaRPr lang="en-US" sz="2800" dirty="0">
              <a:solidFill>
                <a:schemeClr val="bg1"/>
              </a:solidFill>
              <a:latin typeface="Avenir Book" charset="0"/>
              <a:ea typeface="Avenir Book" charset="0"/>
              <a:cs typeface="Avenir Book" charset="0"/>
            </a:endParaRPr>
          </a:p>
        </p:txBody>
      </p:sp>
      <p:sp>
        <p:nvSpPr>
          <p:cNvPr id="6" name="TextBox 5"/>
          <p:cNvSpPr txBox="1"/>
          <p:nvPr/>
        </p:nvSpPr>
        <p:spPr>
          <a:xfrm>
            <a:off x="1460500" y="1887538"/>
            <a:ext cx="9226550" cy="2862322"/>
          </a:xfrm>
          <a:prstGeom prst="rect">
            <a:avLst/>
          </a:prstGeom>
          <a:noFill/>
        </p:spPr>
        <p:txBody>
          <a:bodyPr>
            <a:spAutoFit/>
          </a:bodyPr>
          <a:lstStyle/>
          <a:p>
            <a:pPr marL="571500" indent="-571500" eaLnBrk="1" fontAlgn="auto" hangingPunct="1">
              <a:spcBef>
                <a:spcPts val="0"/>
              </a:spcBef>
              <a:spcAft>
                <a:spcPts val="0"/>
              </a:spcAft>
              <a:buFont typeface="Arial" charset="0"/>
              <a:buChar char="•"/>
              <a:defRPr/>
            </a:pPr>
            <a:r>
              <a:rPr lang="en-US" sz="3600" dirty="0" err="1">
                <a:solidFill>
                  <a:schemeClr val="bg1">
                    <a:lumMod val="65000"/>
                  </a:schemeClr>
                </a:solidFill>
                <a:latin typeface="Avenir Book" charset="0"/>
                <a:ea typeface="Avenir Book" charset="0"/>
                <a:cs typeface="Avenir Book" charset="0"/>
              </a:rPr>
              <a:t>Homeworks</a:t>
            </a:r>
            <a:r>
              <a:rPr lang="en-US" sz="3600" dirty="0">
                <a:solidFill>
                  <a:schemeClr val="bg1">
                    <a:lumMod val="65000"/>
                  </a:schemeClr>
                </a:solidFill>
                <a:latin typeface="Avenir Book" charset="0"/>
                <a:ea typeface="Avenir Book" charset="0"/>
                <a:cs typeface="Avenir Book" charset="0"/>
              </a:rPr>
              <a:t> #3 + #4</a:t>
            </a:r>
          </a:p>
          <a:p>
            <a:pPr marL="571500" indent="-571500" eaLnBrk="1" fontAlgn="auto" hangingPunct="1">
              <a:spcBef>
                <a:spcPts val="0"/>
              </a:spcBef>
              <a:spcAft>
                <a:spcPts val="0"/>
              </a:spcAft>
              <a:buFont typeface="Arial" charset="0"/>
              <a:buChar char="•"/>
              <a:defRPr/>
            </a:pPr>
            <a:r>
              <a:rPr lang="en-US" sz="3600" dirty="0">
                <a:solidFill>
                  <a:schemeClr val="tx2"/>
                </a:solidFill>
                <a:latin typeface="Avenir Book" charset="0"/>
                <a:ea typeface="Avenir Book" charset="0"/>
                <a:cs typeface="Avenir Book" charset="0"/>
              </a:rPr>
              <a:t>SQL + how data is really stored</a:t>
            </a:r>
          </a:p>
          <a:p>
            <a:pPr marL="571500" indent="-571500" eaLnBrk="1" fontAlgn="auto" hangingPunct="1">
              <a:spcBef>
                <a:spcPts val="0"/>
              </a:spcBef>
              <a:spcAft>
                <a:spcPts val="0"/>
              </a:spcAft>
              <a:buFont typeface="Arial" charset="0"/>
              <a:buChar char="•"/>
              <a:defRPr/>
            </a:pPr>
            <a:r>
              <a:rPr lang="en-US" sz="3600" dirty="0" smtClean="0">
                <a:solidFill>
                  <a:schemeClr val="bg1">
                    <a:lumMod val="65000"/>
                  </a:schemeClr>
                </a:solidFill>
                <a:latin typeface="Avenir Book" charset="0"/>
                <a:ea typeface="Avenir Book" charset="0"/>
                <a:cs typeface="Avenir Book" charset="0"/>
              </a:rPr>
              <a:t>&lt;break/&gt;</a:t>
            </a:r>
            <a:endParaRPr lang="en-US" sz="3600" dirty="0">
              <a:solidFill>
                <a:schemeClr val="bg1">
                  <a:lumMod val="65000"/>
                </a:schemeClr>
              </a:solidFill>
              <a:latin typeface="Avenir Book" charset="0"/>
              <a:ea typeface="Avenir Book" charset="0"/>
              <a:cs typeface="Avenir Book" charset="0"/>
            </a:endParaRPr>
          </a:p>
          <a:p>
            <a:pPr marL="571500" indent="-571500" eaLnBrk="1" fontAlgn="auto" hangingPunct="1">
              <a:spcBef>
                <a:spcPts val="0"/>
              </a:spcBef>
              <a:spcAft>
                <a:spcPts val="0"/>
              </a:spcAft>
              <a:buFont typeface="Arial" charset="0"/>
              <a:buChar char="•"/>
              <a:defRPr/>
            </a:pPr>
            <a:r>
              <a:rPr lang="en-US" sz="3600" dirty="0" smtClean="0">
                <a:solidFill>
                  <a:schemeClr val="bg1">
                    <a:lumMod val="65000"/>
                  </a:schemeClr>
                </a:solidFill>
                <a:latin typeface="Avenir Book" charset="0"/>
                <a:ea typeface="Avenir Book" charset="0"/>
                <a:cs typeface="Avenir Book" charset="0"/>
              </a:rPr>
              <a:t>HTML, CSS + web pages</a:t>
            </a:r>
            <a:endParaRPr lang="en-US" sz="3600" dirty="0">
              <a:solidFill>
                <a:schemeClr val="bg1">
                  <a:lumMod val="65000"/>
                </a:schemeClr>
              </a:solidFill>
              <a:latin typeface="Avenir Book" charset="0"/>
              <a:ea typeface="Avenir Book" charset="0"/>
              <a:cs typeface="Avenir Book" charset="0"/>
            </a:endParaRPr>
          </a:p>
          <a:p>
            <a:pPr marL="571500" indent="-571500" eaLnBrk="1" fontAlgn="auto" hangingPunct="1">
              <a:spcBef>
                <a:spcPts val="0"/>
              </a:spcBef>
              <a:spcAft>
                <a:spcPts val="0"/>
              </a:spcAft>
              <a:buFont typeface="Arial" charset="0"/>
              <a:buChar char="•"/>
              <a:defRPr/>
            </a:pPr>
            <a:endParaRPr lang="en-US" sz="3600" dirty="0">
              <a:solidFill>
                <a:schemeClr val="bg1">
                  <a:lumMod val="65000"/>
                </a:schemeClr>
              </a:solidFill>
              <a:latin typeface="Avenir Book" charset="0"/>
              <a:ea typeface="Avenir Book" charset="0"/>
              <a:cs typeface="Avenir Book" charset="0"/>
            </a:endParaRPr>
          </a:p>
        </p:txBody>
      </p:sp>
      <p:sp>
        <p:nvSpPr>
          <p:cNvPr id="2" name="Slide Number Placeholder 1"/>
          <p:cNvSpPr>
            <a:spLocks noGrp="1"/>
          </p:cNvSpPr>
          <p:nvPr>
            <p:ph type="sldNum" sz="quarter" idx="12"/>
          </p:nvPr>
        </p:nvSpPr>
        <p:spPr/>
        <p:txBody>
          <a:bodyPr/>
          <a:lstStyle/>
          <a:p>
            <a:pPr>
              <a:defRPr/>
            </a:pPr>
            <a:fld id="{4AB772E9-8415-2140-9747-1B481312A853}" type="slidenum">
              <a:rPr lang="en-US"/>
              <a:pPr>
                <a:defRPr/>
              </a:pPr>
              <a:t>5</a:t>
            </a:fld>
            <a:endParaRPr lang="en-US"/>
          </a:p>
        </p:txBody>
      </p:sp>
      <p:sp>
        <p:nvSpPr>
          <p:cNvPr id="8" name="Rectangle 7"/>
          <p:cNvSpPr/>
          <p:nvPr/>
        </p:nvSpPr>
        <p:spPr>
          <a:xfrm>
            <a:off x="185738" y="6354763"/>
            <a:ext cx="5402262" cy="368300"/>
          </a:xfrm>
          <a:prstGeom prst="rect">
            <a:avLst/>
          </a:prstGeom>
        </p:spPr>
        <p:txBody>
          <a:bodyPr wrap="none">
            <a:spAutoFit/>
          </a:bodyPr>
          <a:lstStyle/>
          <a:p>
            <a:pPr eaLnBrk="1" fontAlgn="auto" hangingPunct="1">
              <a:spcBef>
                <a:spcPts val="0"/>
              </a:spcBef>
              <a:spcAft>
                <a:spcPts val="0"/>
              </a:spcAft>
              <a:defRPr/>
            </a:pPr>
            <a:r>
              <a:rPr lang="en-US" dirty="0">
                <a:solidFill>
                  <a:schemeClr val="bg1">
                    <a:lumMod val="75000"/>
                  </a:schemeClr>
                </a:solidFill>
                <a:latin typeface="Avenir Book" charset="0"/>
                <a:ea typeface="Avenir Book" charset="0"/>
                <a:cs typeface="Avenir Book" charset="0"/>
              </a:rPr>
              <a:t>Intro to Data Science for Public Policy</a:t>
            </a:r>
            <a:r>
              <a:rPr lang="en-US">
                <a:solidFill>
                  <a:schemeClr val="bg1">
                    <a:lumMod val="75000"/>
                  </a:schemeClr>
                </a:solidFill>
                <a:latin typeface="Avenir Book" charset="0"/>
                <a:ea typeface="Avenir Book" charset="0"/>
                <a:cs typeface="Avenir Book" charset="0"/>
              </a:rPr>
              <a:t>, Spring 2017</a:t>
            </a:r>
            <a:endParaRPr lang="en-US" dirty="0">
              <a:solidFill>
                <a:schemeClr val="bg1">
                  <a:lumMod val="75000"/>
                </a:schemeClr>
              </a:solidFill>
              <a:latin typeface="+mn-lt"/>
            </a:endParaRPr>
          </a:p>
        </p:txBody>
      </p:sp>
    </p:spTree>
    <p:extLst>
      <p:ext uri="{BB962C8B-B14F-4D97-AF65-F5344CB8AC3E}">
        <p14:creationId xmlns:p14="http://schemas.microsoft.com/office/powerpoint/2010/main" val="15434301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6</a:t>
            </a:fld>
            <a:endParaRPr lang="en-US"/>
          </a:p>
        </p:txBody>
      </p:sp>
      <p:sp>
        <p:nvSpPr>
          <p:cNvPr id="6" name="Rectangle 5"/>
          <p:cNvSpPr/>
          <p:nvPr/>
        </p:nvSpPr>
        <p:spPr>
          <a:xfrm>
            <a:off x="319419" y="6346842"/>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 </a:t>
            </a:r>
            <a:endParaRPr lang="en-US" sz="2400" dirty="0">
              <a:solidFill>
                <a:schemeClr val="bg1">
                  <a:lumMod val="50000"/>
                </a:schemeClr>
              </a:solidFill>
              <a:latin typeface="Helvetica Neue Thin" charset="0"/>
              <a:ea typeface="Helvetica Neue Thin" charset="0"/>
              <a:cs typeface="Helvetica Neue Thin"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09" y="2818259"/>
            <a:ext cx="5442347" cy="2409589"/>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75170" y="2822623"/>
            <a:ext cx="4178300" cy="2679700"/>
          </a:xfrm>
          <a:prstGeom prst="rect">
            <a:avLst/>
          </a:prstGeom>
        </p:spPr>
      </p:pic>
      <p:sp>
        <p:nvSpPr>
          <p:cNvPr id="12" name="Rectangle 11"/>
          <p:cNvSpPr/>
          <p:nvPr/>
        </p:nvSpPr>
        <p:spPr>
          <a:xfrm>
            <a:off x="2042074" y="2300036"/>
            <a:ext cx="1568122" cy="523220"/>
          </a:xfrm>
          <a:prstGeom prst="rect">
            <a:avLst/>
          </a:prstGeom>
        </p:spPr>
        <p:txBody>
          <a:bodyPr wrap="square">
            <a:spAutoFit/>
          </a:bodyPr>
          <a:lstStyle/>
          <a:p>
            <a:pPr marL="17463" lvl="0" indent="-17463" algn="ctr">
              <a:defRPr/>
            </a:pPr>
            <a:r>
              <a:rPr lang="en-US" sz="2800" dirty="0" smtClean="0">
                <a:solidFill>
                  <a:srgbClr val="00B0F0"/>
                </a:solidFill>
                <a:latin typeface="Helvetica Neue Thin" charset="0"/>
                <a:ea typeface="Helvetica Neue Thin" charset="0"/>
                <a:cs typeface="Helvetica Neue Thin" charset="0"/>
              </a:rPr>
              <a:t>CSV</a:t>
            </a:r>
            <a:endParaRPr lang="en-US" sz="3200" dirty="0">
              <a:solidFill>
                <a:srgbClr val="00B0F0"/>
              </a:solidFill>
              <a:latin typeface="Helvetica Neue Thin" charset="0"/>
              <a:ea typeface="Helvetica Neue Thin" charset="0"/>
              <a:cs typeface="Helvetica Neue Thin" charset="0"/>
            </a:endParaRPr>
          </a:p>
        </p:txBody>
      </p:sp>
      <p:sp>
        <p:nvSpPr>
          <p:cNvPr id="13" name="Rectangle 12"/>
          <p:cNvSpPr/>
          <p:nvPr/>
        </p:nvSpPr>
        <p:spPr>
          <a:xfrm>
            <a:off x="7518318" y="2271119"/>
            <a:ext cx="3292003" cy="523220"/>
          </a:xfrm>
          <a:prstGeom prst="rect">
            <a:avLst/>
          </a:prstGeom>
        </p:spPr>
        <p:txBody>
          <a:bodyPr wrap="square">
            <a:spAutoFit/>
          </a:bodyPr>
          <a:lstStyle/>
          <a:p>
            <a:pPr marL="17463" lvl="0" indent="-17463" algn="ctr">
              <a:defRPr/>
            </a:pPr>
            <a:r>
              <a:rPr lang="en-US" sz="2800" dirty="0" smtClean="0">
                <a:solidFill>
                  <a:srgbClr val="00B0F0"/>
                </a:solidFill>
                <a:latin typeface="Helvetica Neue Thin" charset="0"/>
                <a:ea typeface="Helvetica Neue Thin" charset="0"/>
                <a:cs typeface="Helvetica Neue Thin" charset="0"/>
              </a:rPr>
              <a:t>Data Frame</a:t>
            </a:r>
            <a:endParaRPr lang="en-US" sz="3200" dirty="0">
              <a:solidFill>
                <a:srgbClr val="00B0F0"/>
              </a:solidFill>
              <a:latin typeface="Helvetica Neue Thin" charset="0"/>
              <a:ea typeface="Helvetica Neue Thin" charset="0"/>
              <a:cs typeface="Helvetica Neue Thin" charset="0"/>
            </a:endParaRPr>
          </a:p>
        </p:txBody>
      </p:sp>
      <p:sp>
        <p:nvSpPr>
          <p:cNvPr id="14" name="Down Arrow 13"/>
          <p:cNvSpPr/>
          <p:nvPr/>
        </p:nvSpPr>
        <p:spPr>
          <a:xfrm rot="16200000">
            <a:off x="5243896" y="1872263"/>
            <a:ext cx="829339" cy="4214583"/>
          </a:xfrm>
          <a:prstGeom prst="downArrow">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10582" y="869543"/>
            <a:ext cx="11298645" cy="1077218"/>
          </a:xfrm>
          <a:prstGeom prst="rect">
            <a:avLst/>
          </a:prstGeom>
          <a:solidFill>
            <a:schemeClr val="bg1">
              <a:lumMod val="95000"/>
            </a:schemeClr>
          </a:solidFill>
        </p:spPr>
        <p:txBody>
          <a:bodyPr wrap="square">
            <a:spAutoFit/>
          </a:bodyPr>
          <a:lstStyle/>
          <a:p>
            <a:pPr marL="17463" lvl="0" indent="-17463">
              <a:defRPr/>
            </a:pPr>
            <a:r>
              <a:rPr lang="en-US" sz="3200" dirty="0" smtClean="0">
                <a:solidFill>
                  <a:srgbClr val="00B0F0"/>
                </a:solidFill>
                <a:latin typeface="Helvetica Neue Thin" charset="0"/>
                <a:ea typeface="Helvetica Neue Thin" charset="0"/>
                <a:cs typeface="Helvetica Neue Thin" charset="0"/>
              </a:rPr>
              <a:t>In most data courses, we assume that data is available in CSVs, which then can be manipulated in R/Python using data frames</a:t>
            </a:r>
            <a:endParaRPr lang="en-US" sz="3600" dirty="0">
              <a:solidFill>
                <a:srgbClr val="00B0F0"/>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4699639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 </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1" name="Can 10"/>
          <p:cNvSpPr/>
          <p:nvPr/>
        </p:nvSpPr>
        <p:spPr>
          <a:xfrm>
            <a:off x="6682385" y="269099"/>
            <a:ext cx="1980731" cy="1500554"/>
          </a:xfrm>
          <a:prstGeom prst="can">
            <a:avLst>
              <a:gd name="adj" fmla="val 28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Courier New" charset="0"/>
                <a:ea typeface="Courier New" charset="0"/>
                <a:cs typeface="Courier New" charset="0"/>
              </a:rPr>
              <a:t>Database 1</a:t>
            </a:r>
            <a:endParaRPr lang="en-US" dirty="0">
              <a:latin typeface="Courier New" charset="0"/>
              <a:ea typeface="Courier New" charset="0"/>
              <a:cs typeface="Courier New"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6762" y="4649093"/>
            <a:ext cx="4307844" cy="1907290"/>
          </a:xfrm>
          <a:prstGeom prst="rect">
            <a:avLst/>
          </a:prstGeom>
        </p:spPr>
      </p:pic>
      <p:sp>
        <p:nvSpPr>
          <p:cNvPr id="4" name="Snip Single Corner Rectangle 3"/>
          <p:cNvSpPr/>
          <p:nvPr/>
        </p:nvSpPr>
        <p:spPr>
          <a:xfrm>
            <a:off x="4425201" y="2369514"/>
            <a:ext cx="1266820" cy="1266820"/>
          </a:xfrm>
          <a:prstGeom prst="snip1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Avenir Book" charset="0"/>
                <a:ea typeface="Avenir Book" charset="0"/>
                <a:cs typeface="Avenir Book" charset="0"/>
              </a:rPr>
              <a:t>Table 1</a:t>
            </a:r>
            <a:endParaRPr lang="en-US" dirty="0">
              <a:latin typeface="Avenir Book" charset="0"/>
              <a:ea typeface="Avenir Book" charset="0"/>
              <a:cs typeface="Avenir Book" charset="0"/>
            </a:endParaRPr>
          </a:p>
        </p:txBody>
      </p:sp>
      <p:sp>
        <p:nvSpPr>
          <p:cNvPr id="12" name="Snip Single Corner Rectangle 11"/>
          <p:cNvSpPr/>
          <p:nvPr/>
        </p:nvSpPr>
        <p:spPr>
          <a:xfrm>
            <a:off x="6048975" y="2369516"/>
            <a:ext cx="1266820" cy="1266820"/>
          </a:xfrm>
          <a:prstGeom prst="snip1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Avenir Book" charset="0"/>
                <a:ea typeface="Avenir Book" charset="0"/>
                <a:cs typeface="Avenir Book" charset="0"/>
              </a:rPr>
              <a:t>Table 2</a:t>
            </a:r>
            <a:endParaRPr lang="en-US" dirty="0">
              <a:latin typeface="Avenir Book" charset="0"/>
              <a:ea typeface="Avenir Book" charset="0"/>
              <a:cs typeface="Avenir Book" charset="0"/>
            </a:endParaRPr>
          </a:p>
        </p:txBody>
      </p:sp>
      <p:sp>
        <p:nvSpPr>
          <p:cNvPr id="13" name="Snip Single Corner Rectangle 12"/>
          <p:cNvSpPr/>
          <p:nvPr/>
        </p:nvSpPr>
        <p:spPr>
          <a:xfrm>
            <a:off x="7876860" y="2369516"/>
            <a:ext cx="1266820" cy="1266820"/>
          </a:xfrm>
          <a:prstGeom prst="snip1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Avenir Book" charset="0"/>
                <a:ea typeface="Avenir Book" charset="0"/>
                <a:cs typeface="Avenir Book" charset="0"/>
              </a:rPr>
              <a:t>Table 3</a:t>
            </a:r>
            <a:endParaRPr lang="en-US" dirty="0">
              <a:latin typeface="Avenir Book" charset="0"/>
              <a:ea typeface="Avenir Book" charset="0"/>
              <a:cs typeface="Avenir Book" charset="0"/>
            </a:endParaRPr>
          </a:p>
        </p:txBody>
      </p:sp>
      <p:sp>
        <p:nvSpPr>
          <p:cNvPr id="14" name="Snip Single Corner Rectangle 13"/>
          <p:cNvSpPr/>
          <p:nvPr/>
        </p:nvSpPr>
        <p:spPr>
          <a:xfrm>
            <a:off x="9524953" y="2369516"/>
            <a:ext cx="1266820" cy="1266820"/>
          </a:xfrm>
          <a:prstGeom prst="snip1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Avenir Book" charset="0"/>
                <a:ea typeface="Avenir Book" charset="0"/>
                <a:cs typeface="Avenir Book" charset="0"/>
              </a:rPr>
              <a:t>Table 4</a:t>
            </a:r>
            <a:endParaRPr lang="en-US" dirty="0">
              <a:latin typeface="Avenir Book" charset="0"/>
              <a:ea typeface="Avenir Book" charset="0"/>
              <a:cs typeface="Avenir Book" charset="0"/>
            </a:endParaRPr>
          </a:p>
        </p:txBody>
      </p:sp>
      <p:cxnSp>
        <p:nvCxnSpPr>
          <p:cNvPr id="7" name="Elbow Connector 6"/>
          <p:cNvCxnSpPr>
            <a:stCxn id="11" idx="3"/>
            <a:endCxn id="4" idx="3"/>
          </p:cNvCxnSpPr>
          <p:nvPr/>
        </p:nvCxnSpPr>
        <p:spPr>
          <a:xfrm rot="5400000">
            <a:off x="6065751" y="762513"/>
            <a:ext cx="599861" cy="2614140"/>
          </a:xfrm>
          <a:prstGeom prst="bentConnector3">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Elbow Connector 14"/>
          <p:cNvCxnSpPr>
            <a:stCxn id="11" idx="3"/>
            <a:endCxn id="12" idx="3"/>
          </p:cNvCxnSpPr>
          <p:nvPr/>
        </p:nvCxnSpPr>
        <p:spPr>
          <a:xfrm rot="5400000">
            <a:off x="6877637" y="1574401"/>
            <a:ext cx="599863" cy="990366"/>
          </a:xfrm>
          <a:prstGeom prst="bentConnector3">
            <a:avLst>
              <a:gd name="adj1" fmla="val 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11" idx="3"/>
            <a:endCxn id="13" idx="3"/>
          </p:cNvCxnSpPr>
          <p:nvPr/>
        </p:nvCxnSpPr>
        <p:spPr>
          <a:xfrm rot="16200000" flipH="1">
            <a:off x="7791579" y="1650824"/>
            <a:ext cx="599863" cy="837519"/>
          </a:xfrm>
          <a:prstGeom prst="bentConnector3">
            <a:avLst>
              <a:gd name="adj1" fmla="val 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4" idx="1"/>
            <a:endCxn id="10" idx="0"/>
          </p:cNvCxnSpPr>
          <p:nvPr/>
        </p:nvCxnSpPr>
        <p:spPr>
          <a:xfrm rot="16200000" flipH="1">
            <a:off x="5943268" y="2751676"/>
            <a:ext cx="1012759" cy="2782073"/>
          </a:xfrm>
          <a:prstGeom prst="bentConnector3">
            <a:avLst>
              <a:gd name="adj1" fmla="val 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Elbow Connector 27"/>
          <p:cNvCxnSpPr>
            <a:stCxn id="12" idx="1"/>
            <a:endCxn id="10" idx="0"/>
          </p:cNvCxnSpPr>
          <p:nvPr/>
        </p:nvCxnSpPr>
        <p:spPr>
          <a:xfrm rot="16200000" flipH="1">
            <a:off x="6755156" y="3563564"/>
            <a:ext cx="1012757" cy="1158299"/>
          </a:xfrm>
          <a:prstGeom prst="bentConnector3">
            <a:avLst>
              <a:gd name="adj1" fmla="val 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Elbow Connector 30"/>
          <p:cNvCxnSpPr>
            <a:stCxn id="13" idx="1"/>
            <a:endCxn id="10" idx="0"/>
          </p:cNvCxnSpPr>
          <p:nvPr/>
        </p:nvCxnSpPr>
        <p:spPr>
          <a:xfrm rot="5400000">
            <a:off x="7669099" y="3807921"/>
            <a:ext cx="1012757" cy="669586"/>
          </a:xfrm>
          <a:prstGeom prst="bentConnector3">
            <a:avLst>
              <a:gd name="adj1" fmla="val 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68886" y="1273580"/>
            <a:ext cx="3409181" cy="4401205"/>
          </a:xfrm>
          <a:prstGeom prst="rect">
            <a:avLst/>
          </a:prstGeom>
          <a:solidFill>
            <a:schemeClr val="bg1">
              <a:lumMod val="95000"/>
            </a:schemeClr>
          </a:solidFill>
        </p:spPr>
        <p:txBody>
          <a:bodyPr wrap="square">
            <a:spAutoFit/>
          </a:bodyPr>
          <a:lstStyle/>
          <a:p>
            <a:pPr marL="17463" lvl="0" indent="-17463">
              <a:defRPr/>
            </a:pPr>
            <a:r>
              <a:rPr lang="en-US" sz="2800" dirty="0" smtClean="0">
                <a:solidFill>
                  <a:srgbClr val="00B0F0"/>
                </a:solidFill>
                <a:latin typeface="Helvetica Neue Thin" charset="0"/>
                <a:ea typeface="Helvetica Neue Thin" charset="0"/>
                <a:cs typeface="Helvetica Neue Thin" charset="0"/>
              </a:rPr>
              <a:t>The CSV might be a custom view from a database. </a:t>
            </a:r>
          </a:p>
          <a:p>
            <a:pPr marL="17463" lvl="0" indent="-17463">
              <a:defRPr/>
            </a:pPr>
            <a:endParaRPr lang="en-US" sz="2800" dirty="0">
              <a:solidFill>
                <a:srgbClr val="00B0F0"/>
              </a:solidFill>
              <a:latin typeface="Helvetica Neue Thin" charset="0"/>
              <a:ea typeface="Helvetica Neue Thin" charset="0"/>
              <a:cs typeface="Helvetica Neue Thin" charset="0"/>
            </a:endParaRPr>
          </a:p>
          <a:p>
            <a:pPr marL="17463" lvl="0" indent="-17463">
              <a:defRPr/>
            </a:pPr>
            <a:r>
              <a:rPr lang="en-US" sz="2800" dirty="0" smtClean="0">
                <a:solidFill>
                  <a:srgbClr val="00B0F0"/>
                </a:solidFill>
                <a:latin typeface="Helvetica Neue Thin" charset="0"/>
                <a:ea typeface="Helvetica Neue Thin" charset="0"/>
                <a:cs typeface="Helvetica Neue Thin" charset="0"/>
              </a:rPr>
              <a:t>Views are the results of a pre-defined query. </a:t>
            </a:r>
          </a:p>
          <a:p>
            <a:pPr marL="17463" lvl="0" indent="-17463">
              <a:defRPr/>
            </a:pPr>
            <a:endParaRPr lang="en-US" sz="2800" dirty="0">
              <a:solidFill>
                <a:srgbClr val="00B0F0"/>
              </a:solidFill>
              <a:latin typeface="Helvetica Neue Thin" charset="0"/>
              <a:ea typeface="Helvetica Neue Thin" charset="0"/>
              <a:cs typeface="Helvetica Neue Thin" charset="0"/>
            </a:endParaRPr>
          </a:p>
          <a:p>
            <a:pPr marL="17463" lvl="0" indent="-17463">
              <a:defRPr/>
            </a:pPr>
            <a:r>
              <a:rPr lang="en-US" sz="2800" dirty="0" smtClean="0">
                <a:solidFill>
                  <a:srgbClr val="00B0F0"/>
                </a:solidFill>
                <a:latin typeface="Helvetica Neue Thin" charset="0"/>
                <a:ea typeface="Helvetica Neue Thin" charset="0"/>
                <a:cs typeface="Helvetica Neue Thin" charset="0"/>
              </a:rPr>
              <a:t>What if you need to build your own view?</a:t>
            </a:r>
            <a:endParaRPr lang="en-US" sz="3200" dirty="0">
              <a:solidFill>
                <a:srgbClr val="00B0F0"/>
              </a:solidFill>
              <a:latin typeface="Helvetica Neue Thin" charset="0"/>
              <a:ea typeface="Helvetica Neue Thin" charset="0"/>
              <a:cs typeface="Helvetica Neue Thin" charset="0"/>
            </a:endParaRPr>
          </a:p>
        </p:txBody>
      </p:sp>
      <p:sp>
        <p:nvSpPr>
          <p:cNvPr id="50" name="Snip Single Corner Rectangle 49"/>
          <p:cNvSpPr/>
          <p:nvPr/>
        </p:nvSpPr>
        <p:spPr>
          <a:xfrm>
            <a:off x="11253470" y="2369514"/>
            <a:ext cx="1266820" cy="1266820"/>
          </a:xfrm>
          <a:prstGeom prst="snip1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Avenir Book" charset="0"/>
                <a:ea typeface="Avenir Book" charset="0"/>
                <a:cs typeface="Avenir Book" charset="0"/>
              </a:rPr>
              <a:t>Table 5</a:t>
            </a:r>
            <a:endParaRPr lang="en-US" dirty="0">
              <a:latin typeface="Avenir Book" charset="0"/>
              <a:ea typeface="Avenir Book" charset="0"/>
              <a:cs typeface="Avenir Book" charset="0"/>
            </a:endParaRPr>
          </a:p>
        </p:txBody>
      </p:sp>
      <p:cxnSp>
        <p:nvCxnSpPr>
          <p:cNvPr id="51" name="Elbow Connector 50"/>
          <p:cNvCxnSpPr>
            <a:stCxn id="11" idx="3"/>
            <a:endCxn id="14" idx="3"/>
          </p:cNvCxnSpPr>
          <p:nvPr/>
        </p:nvCxnSpPr>
        <p:spPr>
          <a:xfrm rot="16200000" flipH="1">
            <a:off x="8615626" y="826778"/>
            <a:ext cx="599863" cy="2485612"/>
          </a:xfrm>
          <a:prstGeom prst="bentConnector3">
            <a:avLst>
              <a:gd name="adj1" fmla="val 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Elbow Connector 54"/>
          <p:cNvCxnSpPr>
            <a:stCxn id="11" idx="3"/>
            <a:endCxn id="50" idx="3"/>
          </p:cNvCxnSpPr>
          <p:nvPr/>
        </p:nvCxnSpPr>
        <p:spPr>
          <a:xfrm rot="16200000" flipH="1">
            <a:off x="9479885" y="-37482"/>
            <a:ext cx="599861" cy="4214129"/>
          </a:xfrm>
          <a:prstGeom prst="bentConnector3">
            <a:avLst>
              <a:gd name="adj1" fmla="val 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24249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8</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 </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1" name="Can 10"/>
          <p:cNvSpPr/>
          <p:nvPr/>
        </p:nvSpPr>
        <p:spPr>
          <a:xfrm>
            <a:off x="6682385" y="1162234"/>
            <a:ext cx="1980731" cy="1500554"/>
          </a:xfrm>
          <a:prstGeom prst="can">
            <a:avLst>
              <a:gd name="adj" fmla="val 28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Courier New" charset="0"/>
                <a:ea typeface="Courier New" charset="0"/>
                <a:cs typeface="Courier New" charset="0"/>
              </a:rPr>
              <a:t>Database 1</a:t>
            </a:r>
            <a:endParaRPr lang="en-US" dirty="0">
              <a:latin typeface="Courier New" charset="0"/>
              <a:ea typeface="Courier New" charset="0"/>
              <a:cs typeface="Courier New" charset="0"/>
            </a:endParaRPr>
          </a:p>
        </p:txBody>
      </p:sp>
      <p:cxnSp>
        <p:nvCxnSpPr>
          <p:cNvPr id="18" name="Elbow Connector 17"/>
          <p:cNvCxnSpPr>
            <a:stCxn id="11" idx="3"/>
            <a:endCxn id="22" idx="0"/>
          </p:cNvCxnSpPr>
          <p:nvPr/>
        </p:nvCxnSpPr>
        <p:spPr>
          <a:xfrm rot="5400000">
            <a:off x="7136799" y="3198740"/>
            <a:ext cx="1071904" cy="1"/>
          </a:xfrm>
          <a:prstGeom prst="bentConnector3">
            <a:avLst>
              <a:gd name="adj1" fmla="val 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746303" y="763217"/>
            <a:ext cx="3409181" cy="3539430"/>
          </a:xfrm>
          <a:prstGeom prst="rect">
            <a:avLst/>
          </a:prstGeom>
          <a:solidFill>
            <a:schemeClr val="bg1">
              <a:lumMod val="95000"/>
            </a:schemeClr>
          </a:solidFill>
        </p:spPr>
        <p:txBody>
          <a:bodyPr wrap="square">
            <a:spAutoFit/>
          </a:bodyPr>
          <a:lstStyle/>
          <a:p>
            <a:pPr marL="17463" lvl="0" indent="-17463">
              <a:defRPr/>
            </a:pPr>
            <a:r>
              <a:rPr lang="en-US" sz="2800" b="1" dirty="0" smtClean="0">
                <a:solidFill>
                  <a:srgbClr val="00B0F0"/>
                </a:solidFill>
                <a:latin typeface="Helvetica Neue Thin" charset="0"/>
                <a:ea typeface="Helvetica Neue Thin" charset="0"/>
                <a:cs typeface="Helvetica Neue Thin" charset="0"/>
              </a:rPr>
              <a:t>Option #1</a:t>
            </a:r>
          </a:p>
          <a:p>
            <a:pPr marL="17463" lvl="0" indent="-17463">
              <a:defRPr/>
            </a:pPr>
            <a:r>
              <a:rPr lang="en-US" sz="2800" dirty="0" smtClean="0">
                <a:solidFill>
                  <a:srgbClr val="00B0F0"/>
                </a:solidFill>
                <a:latin typeface="Helvetica Neue Thin" charset="0"/>
                <a:ea typeface="Helvetica Neue Thin" charset="0"/>
                <a:cs typeface="Helvetica Neue Thin" charset="0"/>
              </a:rPr>
              <a:t>Download the whole database and export individual tables. </a:t>
            </a:r>
          </a:p>
          <a:p>
            <a:pPr marL="17463" lvl="0" indent="-17463">
              <a:defRPr/>
            </a:pPr>
            <a:endParaRPr lang="en-US" sz="2800" dirty="0">
              <a:solidFill>
                <a:srgbClr val="00B0F0"/>
              </a:solidFill>
              <a:latin typeface="Helvetica Neue Thin" charset="0"/>
              <a:ea typeface="Helvetica Neue Thin" charset="0"/>
              <a:cs typeface="Helvetica Neue Thin" charset="0"/>
            </a:endParaRPr>
          </a:p>
          <a:p>
            <a:pPr marL="17463" lvl="0" indent="-17463">
              <a:defRPr/>
            </a:pPr>
            <a:r>
              <a:rPr lang="en-US" sz="2800" dirty="0" smtClean="0">
                <a:solidFill>
                  <a:srgbClr val="00B0F0"/>
                </a:solidFill>
                <a:latin typeface="Helvetica Neue Thin" charset="0"/>
                <a:ea typeface="Helvetica Neue Thin" charset="0"/>
                <a:cs typeface="Helvetica Neue Thin" charset="0"/>
              </a:rPr>
              <a:t>Not recommended as databases can be huge</a:t>
            </a:r>
            <a:endParaRPr lang="en-US" sz="3200" dirty="0">
              <a:solidFill>
                <a:srgbClr val="00B0F0"/>
              </a:solidFill>
              <a:latin typeface="Helvetica Neue Thin" charset="0"/>
              <a:ea typeface="Helvetica Neue Thin" charset="0"/>
              <a:cs typeface="Helvetica Neue Thin" charset="0"/>
            </a:endParaRPr>
          </a:p>
        </p:txBody>
      </p:sp>
      <p:pic>
        <p:nvPicPr>
          <p:cNvPr id="22" name="Picture 21"/>
          <p:cNvPicPr>
            <a:picLocks noChangeAspect="1"/>
          </p:cNvPicPr>
          <p:nvPr/>
        </p:nvPicPr>
        <p:blipFill>
          <a:blip r:embed="rId3"/>
          <a:stretch>
            <a:fillRect/>
          </a:stretch>
        </p:blipFill>
        <p:spPr>
          <a:xfrm>
            <a:off x="5786742" y="3734692"/>
            <a:ext cx="3772015" cy="1980308"/>
          </a:xfrm>
          <a:prstGeom prst="rect">
            <a:avLst/>
          </a:prstGeom>
        </p:spPr>
      </p:pic>
    </p:spTree>
    <p:extLst>
      <p:ext uri="{BB962C8B-B14F-4D97-AF65-F5344CB8AC3E}">
        <p14:creationId xmlns:p14="http://schemas.microsoft.com/office/powerpoint/2010/main" val="9855165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riangle 8"/>
          <p:cNvSpPr/>
          <p:nvPr/>
        </p:nvSpPr>
        <p:spPr>
          <a:xfrm rot="8875830">
            <a:off x="6597077" y="931517"/>
            <a:ext cx="383013" cy="3178191"/>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p:cNvSpPr/>
          <p:nvPr/>
        </p:nvSpPr>
        <p:spPr>
          <a:xfrm rot="21138075" flipH="1">
            <a:off x="7685695" y="4759445"/>
            <a:ext cx="217797" cy="670805"/>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p:cNvSpPr/>
          <p:nvPr/>
        </p:nvSpPr>
        <p:spPr>
          <a:xfrm rot="2835911" flipH="1">
            <a:off x="7956445" y="3470235"/>
            <a:ext cx="125661" cy="854435"/>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9</a:t>
            </a:fld>
            <a:endParaRPr lang="en-US"/>
          </a:p>
        </p:txBody>
      </p:sp>
      <p:sp>
        <p:nvSpPr>
          <p:cNvPr id="6" name="Rectangle 5"/>
          <p:cNvSpPr/>
          <p:nvPr/>
        </p:nvSpPr>
        <p:spPr>
          <a:xfrm>
            <a:off x="361950" y="6317253"/>
            <a:ext cx="8953500" cy="400110"/>
          </a:xfrm>
          <a:prstGeom prst="rect">
            <a:avLst/>
          </a:prstGeom>
        </p:spPr>
        <p:txBody>
          <a:bodyPr wrap="square">
            <a:spAutoFit/>
          </a:bodyPr>
          <a:lstStyle/>
          <a:p>
            <a:pPr marL="17463" lvl="0" indent="-17463">
              <a:defRPr/>
            </a:pPr>
            <a:r>
              <a:rPr lang="en-US" sz="2000" dirty="0" smtClean="0">
                <a:solidFill>
                  <a:schemeClr val="bg1">
                    <a:lumMod val="50000"/>
                  </a:schemeClr>
                </a:solidFill>
                <a:latin typeface="Helvetica Neue Thin" charset="0"/>
                <a:ea typeface="Helvetica Neue Thin" charset="0"/>
                <a:cs typeface="Helvetica Neue Thin" charset="0"/>
              </a:rPr>
              <a:t>SQL </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1" name="Can 10"/>
          <p:cNvSpPr/>
          <p:nvPr/>
        </p:nvSpPr>
        <p:spPr>
          <a:xfrm>
            <a:off x="9272739" y="4257374"/>
            <a:ext cx="1980731" cy="1268019"/>
          </a:xfrm>
          <a:prstGeom prst="can">
            <a:avLst>
              <a:gd name="adj" fmla="val 28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Courier New" charset="0"/>
                <a:ea typeface="Courier New" charset="0"/>
                <a:cs typeface="Courier New" charset="0"/>
              </a:rPr>
              <a:t>Lord Administrator of Database</a:t>
            </a:r>
            <a:endParaRPr lang="en-US" dirty="0">
              <a:latin typeface="Courier New" charset="0"/>
              <a:ea typeface="Courier New" charset="0"/>
              <a:cs typeface="Courier New" charset="0"/>
            </a:endParaRPr>
          </a:p>
        </p:txBody>
      </p:sp>
      <p:sp>
        <p:nvSpPr>
          <p:cNvPr id="37" name="Rectangle 36"/>
          <p:cNvSpPr/>
          <p:nvPr/>
        </p:nvSpPr>
        <p:spPr>
          <a:xfrm>
            <a:off x="746303" y="763217"/>
            <a:ext cx="3409181" cy="4524315"/>
          </a:xfrm>
          <a:prstGeom prst="rect">
            <a:avLst/>
          </a:prstGeom>
          <a:solidFill>
            <a:schemeClr val="bg1">
              <a:lumMod val="95000"/>
            </a:schemeClr>
          </a:solidFill>
        </p:spPr>
        <p:txBody>
          <a:bodyPr wrap="square">
            <a:spAutoFit/>
          </a:bodyPr>
          <a:lstStyle/>
          <a:p>
            <a:pPr marL="17463" lvl="0" indent="-17463">
              <a:defRPr/>
            </a:pPr>
            <a:r>
              <a:rPr lang="en-US" sz="2400" b="1" dirty="0" smtClean="0">
                <a:solidFill>
                  <a:srgbClr val="00B0F0"/>
                </a:solidFill>
                <a:latin typeface="Helvetica Neue Thin" charset="0"/>
                <a:ea typeface="Helvetica Neue Thin" charset="0"/>
                <a:cs typeface="Helvetica Neue Thin" charset="0"/>
              </a:rPr>
              <a:t>Option #2</a:t>
            </a:r>
          </a:p>
          <a:p>
            <a:pPr marL="17463" lvl="0" indent="-17463">
              <a:defRPr/>
            </a:pPr>
            <a:r>
              <a:rPr lang="en-US" sz="2400" dirty="0" smtClean="0">
                <a:solidFill>
                  <a:srgbClr val="00B0F0"/>
                </a:solidFill>
                <a:latin typeface="Helvetica Neue Thin" charset="0"/>
                <a:ea typeface="Helvetica Neue Thin" charset="0"/>
                <a:cs typeface="Helvetica Neue Thin" charset="0"/>
              </a:rPr>
              <a:t>Beg the database administrator (the gate keeper) to build specific views and extract tables for you.</a:t>
            </a:r>
          </a:p>
          <a:p>
            <a:pPr marL="17463" lvl="0" indent="-17463">
              <a:defRPr/>
            </a:pPr>
            <a:endParaRPr lang="en-US" sz="2400" dirty="0">
              <a:solidFill>
                <a:srgbClr val="00B0F0"/>
              </a:solidFill>
              <a:latin typeface="Helvetica Neue Thin" charset="0"/>
              <a:ea typeface="Helvetica Neue Thin" charset="0"/>
              <a:cs typeface="Helvetica Neue Thin" charset="0"/>
            </a:endParaRPr>
          </a:p>
          <a:p>
            <a:pPr marL="17463" lvl="0" indent="-17463">
              <a:defRPr/>
            </a:pPr>
            <a:r>
              <a:rPr lang="en-US" sz="2400" dirty="0" smtClean="0">
                <a:solidFill>
                  <a:srgbClr val="00B0F0"/>
                </a:solidFill>
                <a:latin typeface="Helvetica Neue Thin" charset="0"/>
                <a:ea typeface="Helvetica Neue Thin" charset="0"/>
                <a:cs typeface="Helvetica Neue Thin" charset="0"/>
              </a:rPr>
              <a:t>Too many custom modifications means your work will be largely dependent on one person to give you data.</a:t>
            </a:r>
            <a:endParaRPr lang="en-US" sz="2800" dirty="0">
              <a:solidFill>
                <a:srgbClr val="00B0F0"/>
              </a:solidFill>
              <a:latin typeface="Helvetica Neue Thin" charset="0"/>
              <a:ea typeface="Helvetica Neue Thin" charset="0"/>
              <a:cs typeface="Helvetica Neue Thin" charset="0"/>
            </a:endParaRPr>
          </a:p>
        </p:txBody>
      </p:sp>
      <p:grpSp>
        <p:nvGrpSpPr>
          <p:cNvPr id="5" name="Group 4"/>
          <p:cNvGrpSpPr/>
          <p:nvPr/>
        </p:nvGrpSpPr>
        <p:grpSpPr>
          <a:xfrm>
            <a:off x="9881408" y="2677372"/>
            <a:ext cx="763392" cy="1725726"/>
            <a:chOff x="8576679" y="497830"/>
            <a:chExt cx="1274830" cy="2881884"/>
          </a:xfrm>
        </p:grpSpPr>
        <p:sp>
          <p:nvSpPr>
            <p:cNvPr id="3" name="Oval 2"/>
            <p:cNvSpPr/>
            <p:nvPr/>
          </p:nvSpPr>
          <p:spPr>
            <a:xfrm>
              <a:off x="9149760" y="497830"/>
              <a:ext cx="701749" cy="701749"/>
            </a:xfrm>
            <a:prstGeom prst="ellipse">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p:cNvSpPr/>
            <p:nvPr/>
          </p:nvSpPr>
          <p:spPr>
            <a:xfrm rot="5400000">
              <a:off x="8962550" y="1825228"/>
              <a:ext cx="348471" cy="1120214"/>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a:off x="8614079" y="2259500"/>
              <a:ext cx="332207" cy="1120214"/>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9315450" y="1265121"/>
              <a:ext cx="381443" cy="1120214"/>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Oval 15"/>
          <p:cNvSpPr/>
          <p:nvPr/>
        </p:nvSpPr>
        <p:spPr>
          <a:xfrm>
            <a:off x="10224119" y="2677372"/>
            <a:ext cx="420220" cy="420220"/>
          </a:xfrm>
          <a:prstGeom prst="ellipse">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p:cNvSpPr/>
          <p:nvPr/>
        </p:nvSpPr>
        <p:spPr>
          <a:xfrm rot="5400000">
            <a:off x="10142763" y="3538036"/>
            <a:ext cx="243713" cy="574262"/>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p:cNvSpPr/>
          <p:nvPr/>
        </p:nvSpPr>
        <p:spPr>
          <a:xfrm>
            <a:off x="9903343" y="3732293"/>
            <a:ext cx="198932" cy="670805"/>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p:cNvSpPr/>
          <p:nvPr/>
        </p:nvSpPr>
        <p:spPr>
          <a:xfrm>
            <a:off x="10323337" y="3136840"/>
            <a:ext cx="228415" cy="670805"/>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p:cNvSpPr/>
          <p:nvPr/>
        </p:nvSpPr>
        <p:spPr>
          <a:xfrm>
            <a:off x="10130349" y="3947024"/>
            <a:ext cx="657337" cy="453843"/>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p:cNvSpPr/>
          <p:nvPr/>
        </p:nvSpPr>
        <p:spPr>
          <a:xfrm flipV="1">
            <a:off x="10671236" y="2617087"/>
            <a:ext cx="349342" cy="1783781"/>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riangle 7"/>
          <p:cNvSpPr/>
          <p:nvPr/>
        </p:nvSpPr>
        <p:spPr>
          <a:xfrm>
            <a:off x="10241506" y="2628187"/>
            <a:ext cx="102039" cy="148843"/>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riangle 23"/>
          <p:cNvSpPr/>
          <p:nvPr/>
        </p:nvSpPr>
        <p:spPr>
          <a:xfrm>
            <a:off x="10333614" y="2628186"/>
            <a:ext cx="102039" cy="148843"/>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riangle 24"/>
          <p:cNvSpPr/>
          <p:nvPr/>
        </p:nvSpPr>
        <p:spPr>
          <a:xfrm>
            <a:off x="10428993" y="2628186"/>
            <a:ext cx="102039" cy="148843"/>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riangle 25"/>
          <p:cNvSpPr/>
          <p:nvPr/>
        </p:nvSpPr>
        <p:spPr>
          <a:xfrm>
            <a:off x="10530328" y="2628186"/>
            <a:ext cx="102039" cy="148843"/>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6"/>
          <p:cNvSpPr/>
          <p:nvPr/>
        </p:nvSpPr>
        <p:spPr>
          <a:xfrm rot="20446959" flipV="1">
            <a:off x="10034276" y="3166724"/>
            <a:ext cx="45719" cy="1137951"/>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27"/>
          <p:cNvSpPr/>
          <p:nvPr/>
        </p:nvSpPr>
        <p:spPr>
          <a:xfrm rot="2948041">
            <a:off x="10156092" y="3068592"/>
            <a:ext cx="162584" cy="670805"/>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9781205" y="3097572"/>
            <a:ext cx="145007" cy="14500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p:cNvSpPr/>
          <p:nvPr/>
        </p:nvSpPr>
        <p:spPr>
          <a:xfrm flipH="1">
            <a:off x="7625748" y="4689313"/>
            <a:ext cx="217797" cy="670805"/>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flipH="1">
            <a:off x="7625749" y="3781329"/>
            <a:ext cx="435594" cy="420220"/>
          </a:xfrm>
          <a:prstGeom prst="ellipse">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p:cNvSpPr/>
          <p:nvPr/>
        </p:nvSpPr>
        <p:spPr>
          <a:xfrm rot="2835911" flipH="1">
            <a:off x="8014243" y="3637586"/>
            <a:ext cx="125661" cy="854435"/>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p:cNvSpPr/>
          <p:nvPr/>
        </p:nvSpPr>
        <p:spPr>
          <a:xfrm flipH="1">
            <a:off x="7598135" y="4118051"/>
            <a:ext cx="250219" cy="670805"/>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p:cNvSpPr/>
          <p:nvPr/>
        </p:nvSpPr>
        <p:spPr>
          <a:xfrm rot="5400000" flipV="1">
            <a:off x="7424053" y="5019063"/>
            <a:ext cx="243713" cy="595272"/>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4695587" y="675004"/>
            <a:ext cx="2743060" cy="1323439"/>
          </a:xfrm>
          <a:prstGeom prst="rect">
            <a:avLst/>
          </a:prstGeom>
          <a:solidFill>
            <a:schemeClr val="bg1">
              <a:lumMod val="95000"/>
            </a:schemeClr>
          </a:solidFill>
        </p:spPr>
        <p:txBody>
          <a:bodyPr wrap="square">
            <a:spAutoFit/>
          </a:bodyPr>
          <a:lstStyle/>
          <a:p>
            <a:pPr marL="17463" lvl="0" indent="-17463" algn="ctr">
              <a:defRPr/>
            </a:pPr>
            <a:r>
              <a:rPr lang="en-US" sz="2000" b="1" dirty="0" smtClean="0">
                <a:solidFill>
                  <a:srgbClr val="00B0F0"/>
                </a:solidFill>
                <a:latin typeface="Helvetica Neue Thin" charset="0"/>
                <a:ea typeface="Helvetica Neue Thin" charset="0"/>
                <a:cs typeface="Helvetica Neue Thin" charset="0"/>
              </a:rPr>
              <a:t>Oh, exalted one</a:t>
            </a:r>
            <a:r>
              <a:rPr lang="is-IS" sz="2000" b="1" dirty="0" smtClean="0">
                <a:solidFill>
                  <a:srgbClr val="00B0F0"/>
                </a:solidFill>
                <a:latin typeface="Helvetica Neue Thin" charset="0"/>
                <a:ea typeface="Helvetica Neue Thin" charset="0"/>
                <a:cs typeface="Helvetica Neue Thin" charset="0"/>
              </a:rPr>
              <a:t>, I missed a variable in my previous request...</a:t>
            </a:r>
            <a:endParaRPr lang="en-US" sz="2400" dirty="0">
              <a:solidFill>
                <a:srgbClr val="00B0F0"/>
              </a:solidFill>
              <a:latin typeface="Helvetica Neue Thin" charset="0"/>
              <a:ea typeface="Helvetica Neue Thin" charset="0"/>
              <a:cs typeface="Helvetica Neue Thin" charset="0"/>
            </a:endParaRPr>
          </a:p>
        </p:txBody>
      </p:sp>
      <p:sp>
        <p:nvSpPr>
          <p:cNvPr id="40" name="Triangle 39"/>
          <p:cNvSpPr/>
          <p:nvPr/>
        </p:nvSpPr>
        <p:spPr>
          <a:xfrm rot="8875830">
            <a:off x="9910767" y="1911302"/>
            <a:ext cx="383013" cy="729499"/>
          </a:xfrm>
          <a:prstGeom prst="triangle">
            <a:avLst>
              <a:gd name="adj" fmla="val 10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8519299" y="1262728"/>
            <a:ext cx="2181728" cy="1015663"/>
          </a:xfrm>
          <a:prstGeom prst="rect">
            <a:avLst/>
          </a:prstGeom>
          <a:solidFill>
            <a:schemeClr val="bg1">
              <a:lumMod val="95000"/>
            </a:schemeClr>
          </a:solidFill>
        </p:spPr>
        <p:txBody>
          <a:bodyPr wrap="square">
            <a:spAutoFit/>
          </a:bodyPr>
          <a:lstStyle/>
          <a:p>
            <a:pPr marL="17463" lvl="0" indent="-17463" algn="ctr">
              <a:defRPr/>
            </a:pPr>
            <a:r>
              <a:rPr lang="en-US" sz="2000" b="1" dirty="0" smtClean="0">
                <a:solidFill>
                  <a:srgbClr val="00B0F0"/>
                </a:solidFill>
                <a:latin typeface="Helvetica Neue Thin" charset="0"/>
                <a:ea typeface="Helvetica Neue Thin" charset="0"/>
                <a:cs typeface="Helvetica Neue Thin" charset="0"/>
              </a:rPr>
              <a:t>Silence, database mortal!</a:t>
            </a:r>
            <a:endParaRPr lang="en-US" sz="2400" dirty="0">
              <a:solidFill>
                <a:srgbClr val="00B0F0"/>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059255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37082</TotalTime>
  <Words>1558</Words>
  <Application>Microsoft Macintosh PowerPoint</Application>
  <PresentationFormat>Widescreen</PresentationFormat>
  <Paragraphs>572</Paragraphs>
  <Slides>44</Slides>
  <Notes>44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Avenir Book</vt:lpstr>
      <vt:lpstr>Calibri</vt:lpstr>
      <vt:lpstr>Calibri Light</vt:lpstr>
      <vt:lpstr>Courier New</vt:lpstr>
      <vt:lpstr>Helvetica Neue Thin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contact@jeffchen.org</dc:creator>
  <cp:lastModifiedBy>contact@jeffchen.org</cp:lastModifiedBy>
  <cp:revision>482</cp:revision>
  <cp:lastPrinted>2017-03-27T18:44:25Z</cp:lastPrinted>
  <dcterms:created xsi:type="dcterms:W3CDTF">2017-01-08T03:44:27Z</dcterms:created>
  <dcterms:modified xsi:type="dcterms:W3CDTF">2017-04-03T03:01:23Z</dcterms:modified>
</cp:coreProperties>
</file>